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4"/>
  </p:notesMasterIdLst>
  <p:sldIdLst>
    <p:sldId id="256" r:id="rId3"/>
    <p:sldId id="611" r:id="rId4"/>
    <p:sldId id="805" r:id="rId5"/>
    <p:sldId id="806" r:id="rId6"/>
    <p:sldId id="664" r:id="rId7"/>
    <p:sldId id="665" r:id="rId8"/>
    <p:sldId id="666" r:id="rId9"/>
    <p:sldId id="669" r:id="rId10"/>
    <p:sldId id="670" r:id="rId11"/>
    <p:sldId id="807" r:id="rId12"/>
    <p:sldId id="804" r:id="rId13"/>
    <p:sldId id="808" r:id="rId15"/>
    <p:sldId id="809" r:id="rId16"/>
    <p:sldId id="810" r:id="rId17"/>
    <p:sldId id="671" r:id="rId18"/>
    <p:sldId id="811" r:id="rId19"/>
    <p:sldId id="258" r:id="rId20"/>
  </p:sldIdLst>
  <p:sldSz cx="9144000" cy="6858000" type="screen4x3"/>
  <p:notesSz cx="6858000" cy="9144000"/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07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3486BD"/>
    <a:srgbClr val="FFCCFF"/>
    <a:srgbClr val="FFCC00"/>
    <a:srgbClr val="FF0000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howGuides="1">
      <p:cViewPr varScale="1">
        <p:scale>
          <a:sx n="75" d="100"/>
          <a:sy n="75" d="100"/>
        </p:scale>
        <p:origin x="1020" y="56"/>
      </p:cViewPr>
      <p:guideLst>
        <p:guide orient="horz" pos="2007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5" cy="72005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3074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 eaLnBrk="1" hangingPunct="1">
              <a:buFont typeface="Arial" panose="020B0604020202020204" pitchFamily="34" charset="0"/>
              <a:buNone/>
              <a:defRPr sz="1200" noProof="1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075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 algn="r" eaLnBrk="1" hangingPunct="1">
              <a:buFont typeface="Arial" panose="020B0604020202020204" pitchFamily="34" charset="0"/>
              <a:buNone/>
              <a:defRPr sz="1200" noProof="1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52" name="幻灯片图像占位符 3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9525">
            <a:noFill/>
          </a:ln>
        </p:spPr>
      </p:sp>
      <p:sp>
        <p:nvSpPr>
          <p:cNvPr id="3077" name="备注占位符 4"/>
          <p:cNvSpPr>
            <a:spLocks noGrp="1" noChangeArrowheads="1"/>
          </p:cNvSpPr>
          <p:nvPr>
            <p:ph type="body" sz="quarter" idx="4294967295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单击此处编辑母版文本样式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第二级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第三级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第四级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第五级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078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lstStyle>
            <a:lvl1pPr eaLnBrk="1" hangingPunct="1">
              <a:buFont typeface="Arial" panose="020B0604020202020204" pitchFamily="34" charset="0"/>
              <a:buNone/>
              <a:defRPr sz="1200" noProof="1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079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 vert="horz" wrap="square" lIns="91440" tIns="45720" rIns="91440" bIns="45720" numCol="1" anchor="b" anchorCtr="0" compatLnSpc="1"/>
          <a:p>
            <a:pPr lvl="0" algn="r" eaLnBrk="1" fontAlgn="base" hangingPunct="1">
              <a:buNone/>
            </a:pPr>
            <a:fld id="{9A0DB2DC-4C9A-4742-B13C-FB6460FD3503}" type="slidenum">
              <a:rPr lang="zh-CN" altLang="en-US" sz="1200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z="1200" strike="noStrike" noProof="1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lvl="1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lvl="2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lvl="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lvl="4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lvl="5" indent="0" algn="l" defTabSz="914400" eaLnBrk="0" fontAlgn="base" latinLnBrk="0" hangingPunct="0"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+mn-lt"/>
        <a:ea typeface="+mn-ea"/>
        <a:cs typeface="+mn-cs"/>
      </a:defRPr>
    </a:lvl6pPr>
    <a:lvl7pPr marL="2743200" lvl="6" indent="0" algn="l" defTabSz="914400" eaLnBrk="0" fontAlgn="base" latinLnBrk="0" hangingPunct="0"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+mn-lt"/>
        <a:ea typeface="+mn-ea"/>
        <a:cs typeface="+mn-cs"/>
      </a:defRPr>
    </a:lvl7pPr>
    <a:lvl8pPr marL="3200400" lvl="7" indent="0" algn="l" defTabSz="914400" eaLnBrk="0" fontAlgn="base" latinLnBrk="0" hangingPunct="0"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+mn-lt"/>
        <a:ea typeface="+mn-ea"/>
        <a:cs typeface="+mn-cs"/>
      </a:defRPr>
    </a:lvl8pPr>
    <a:lvl9pPr marL="3657600" lvl="8" indent="0" algn="l" defTabSz="914400" eaLnBrk="0" fontAlgn="base" latinLnBrk="0" hangingPunct="0"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361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numCol="1" anchor="ctr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ea"/>
              <a:ea typeface="+mn-ea"/>
              <a:cs typeface="+mn-cs"/>
              <a:sym typeface="宋体" panose="02010600030101010101" pitchFamily="2" charset="-122"/>
            </a:endParaRPr>
          </a:p>
        </p:txBody>
      </p:sp>
      <p:sp>
        <p:nvSpPr>
          <p:cNvPr id="15363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 anchorCtr="0"/>
          <a:p>
            <a:pPr lvl="0" algn="r"/>
            <a:fld id="{9A0DB2DC-4C9A-4742-B13C-FB6460FD3503}" type="slidenum">
              <a:rPr lang="zh-CN" altLang="en-US" sz="1200" dirty="0"/>
            </a:fld>
            <a:endParaRPr lang="zh-CN" altLang="en-US" sz="1200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fontAlgn="base"/>
            <a:r>
              <a:rPr lang="zh-CN" altLang="en-US" strike="noStrike" noProof="1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6280"/>
          </a:xfrm>
          <a:prstGeom prst="rect">
            <a:avLst/>
          </a:prstGeom>
        </p:spPr>
        <p:txBody>
          <a:bodyPr vert="eaVert"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40513" y="365125"/>
            <a:ext cx="2057400" cy="5811838"/>
          </a:xfrm>
        </p:spPr>
        <p:txBody>
          <a:bodyPr vert="eaVert"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68313" y="365125"/>
            <a:ext cx="6052930" cy="5811838"/>
          </a:xfrm>
          <a:prstGeom prst="rect">
            <a:avLst/>
          </a:prstGeom>
        </p:spPr>
        <p:txBody>
          <a:bodyPr vert="eaVert"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/>
        <p:txBody>
          <a:bodyPr/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zh-CN" altLang="en-US" sz="3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6280"/>
          </a:xfrm>
          <a:prstGeom prst="rect">
            <a:avLst/>
          </a:prstGeo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image" Target="../media/image1.jpeg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68313" y="15573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endParaRPr lang="zh-CN" altLang="en-US" dirty="0"/>
          </a:p>
        </p:txBody>
      </p:sp>
      <p:sp>
        <p:nvSpPr>
          <p:cNvPr id="1027" name="Rectangle 4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 eaLnBrk="1" hangingPunct="1">
              <a:buFont typeface="Arial" panose="020B0604020202020204" pitchFamily="34" charset="0"/>
              <a:buNone/>
              <a:defRPr sz="1400" noProof="1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28" name="Rectangle 5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 algn="ctr" eaLnBrk="1" hangingPunct="1">
              <a:buFont typeface="Arial" panose="020B0604020202020204" pitchFamily="34" charset="0"/>
              <a:buNone/>
              <a:defRPr sz="1400" noProof="1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29" name="Rectangle 6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/>
          </a:ln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0" fontAlgn="base" latinLnBrk="0" hangingPunct="0"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0" fontAlgn="base" latinLnBrk="0" hangingPunct="0"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0" fontAlgn="base" latinLnBrk="0" hangingPunct="0"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0" fontAlgn="base" latinLnBrk="0" hangingPunct="0"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0" fontAlgn="base" latinLnBrk="0" hangingPunct="0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914400" lvl="2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371600" lvl="3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28800" lvl="4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286000" lvl="5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743200" lvl="6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200400" lvl="7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657600" lvl="8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2.jpeg"/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3.png"/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5.png"/><Relationship Id="rId1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8.png"/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3074" name="图片 3077" descr="图片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5" name="Text Box 2"/>
          <p:cNvSpPr txBox="1"/>
          <p:nvPr/>
        </p:nvSpPr>
        <p:spPr>
          <a:xfrm>
            <a:off x="971550" y="1844675"/>
            <a:ext cx="7200900" cy="144526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algn="ctr"/>
            <a:r>
              <a:rPr lang="en-US" altLang="en-US" sz="4400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 </a:t>
            </a:r>
            <a:r>
              <a:rPr lang="en-US" altLang="en-US" sz="44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宋体" panose="02010600030101010101" pitchFamily="2" charset="-122"/>
                <a:sym typeface="Arial" panose="020B0604020202020204" pitchFamily="34" charset="0"/>
              </a:rPr>
              <a:t>三年大专新能源汽车</a:t>
            </a:r>
            <a:r>
              <a:rPr lang="zh-CN" altLang="zh-CN" sz="44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宋体" panose="02010600030101010101" pitchFamily="2" charset="-122"/>
                <a:sym typeface="Arial" panose="020B0604020202020204" pitchFamily="34" charset="0"/>
              </a:rPr>
              <a:t>技术</a:t>
            </a:r>
            <a:endParaRPr lang="zh-CN" altLang="zh-CN" sz="4400" b="1" dirty="0">
              <a:solidFill>
                <a:schemeClr val="accent2">
                  <a:lumMod val="60000"/>
                  <a:lumOff val="40000"/>
                </a:schemeClr>
              </a:solidFill>
              <a:latin typeface="宋体" panose="02010600030101010101" pitchFamily="2" charset="-122"/>
              <a:sym typeface="Arial" panose="020B0604020202020204" pitchFamily="34" charset="0"/>
            </a:endParaRPr>
          </a:p>
          <a:p>
            <a:pPr algn="ctr"/>
            <a:r>
              <a:rPr lang="en-US" altLang="en-US" sz="44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宋体" panose="02010600030101010101" pitchFamily="2" charset="-122"/>
                <a:sym typeface="Arial" panose="020B0604020202020204" pitchFamily="34" charset="0"/>
              </a:rPr>
              <a:t>专业简介</a:t>
            </a:r>
            <a:endParaRPr lang="en-US" altLang="en-US" sz="4400" b="1" dirty="0">
              <a:solidFill>
                <a:schemeClr val="accent2">
                  <a:lumMod val="60000"/>
                  <a:lumOff val="40000"/>
                </a:schemeClr>
              </a:solidFill>
              <a:latin typeface="宋体" panose="02010600030101010101" pitchFamily="2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8369" name="Picture 2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907540" y="1052830"/>
            <a:ext cx="2798445" cy="1579245"/>
          </a:xfrm>
          <a:prstGeom prst="roundRect">
            <a:avLst/>
          </a:prstGeom>
          <a:noFill/>
          <a:ln w="9525">
            <a:noFill/>
          </a:ln>
        </p:spPr>
      </p:pic>
      <p:pic>
        <p:nvPicPr>
          <p:cNvPr id="4" name="图片 3" descr="IMG_684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9655" y="1097915"/>
            <a:ext cx="2656840" cy="1579880"/>
          </a:xfrm>
          <a:prstGeom prst="roundRect">
            <a:avLst/>
          </a:prstGeom>
        </p:spPr>
      </p:pic>
      <p:pic>
        <p:nvPicPr>
          <p:cNvPr id="9" name="图片 8" descr="IMG_690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7110" y="2713355"/>
            <a:ext cx="2699385" cy="1660525"/>
          </a:xfrm>
          <a:prstGeom prst="roundRect">
            <a:avLst/>
          </a:prstGeom>
        </p:spPr>
      </p:pic>
      <p:pic>
        <p:nvPicPr>
          <p:cNvPr id="2" name="图片 1" descr="IMG_68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7540" y="2708910"/>
            <a:ext cx="2799080" cy="1664970"/>
          </a:xfrm>
          <a:prstGeom prst="roundRect">
            <a:avLst/>
          </a:prstGeom>
        </p:spPr>
      </p:pic>
      <p:sp>
        <p:nvSpPr>
          <p:cNvPr id="5" name="Rectangle 34"/>
          <p:cNvSpPr/>
          <p:nvPr/>
        </p:nvSpPr>
        <p:spPr>
          <a:xfrm>
            <a:off x="5507980" y="477144"/>
            <a:ext cx="2126456" cy="303610"/>
          </a:xfrm>
          <a:prstGeom prst="rect">
            <a:avLst/>
          </a:prstGeom>
          <a:noFill/>
          <a:ln w="9525">
            <a:noFill/>
          </a:ln>
        </p:spPr>
        <p:txBody>
          <a:bodyPr wrap="none" anchor="ctr"/>
          <a:p>
            <a:pPr algn="ctr" eaLnBrk="0" hangingPunct="0"/>
            <a:r>
              <a:rPr lang="zh-CN" sz="2400" b="1" dirty="0">
                <a:solidFill>
                  <a:srgbClr val="58B50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实训基地建设</a:t>
            </a:r>
            <a:endParaRPr lang="zh-CN" sz="2400" b="1" dirty="0">
              <a:solidFill>
                <a:srgbClr val="58B50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2052320" y="4581525"/>
            <a:ext cx="5372100" cy="132207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</a:bodyPr>
          <a:p>
            <a:r>
              <a:rPr lang="zh-CN" sz="2000">
                <a:solidFill>
                  <a:srgbClr val="FF0000"/>
                </a:solidFill>
                <a:effectLst/>
                <a:latin typeface="华文楷体" panose="02010600040101010101" charset="-122"/>
                <a:ea typeface="华文楷体" panose="02010600040101010101" charset="-122"/>
              </a:rPr>
              <a:t>徐州市新能源汽车技术公共实训基地。</a:t>
            </a:r>
            <a:endParaRPr lang="zh-CN" sz="2000">
              <a:solidFill>
                <a:srgbClr val="FF0000"/>
              </a:solidFill>
              <a:effectLst/>
              <a:latin typeface="华文楷体" panose="02010600040101010101" charset="-122"/>
              <a:ea typeface="华文楷体" panose="02010600040101010101" charset="-122"/>
            </a:endParaRPr>
          </a:p>
          <a:p>
            <a:r>
              <a:rPr lang="zh-CN" sz="2000">
                <a:solidFill>
                  <a:srgbClr val="FF0000"/>
                </a:solidFill>
                <a:effectLst/>
                <a:latin typeface="华文楷体" panose="02010600040101010101" charset="-122"/>
                <a:ea typeface="华文楷体" panose="02010600040101010101" charset="-122"/>
              </a:rPr>
              <a:t>徐州技能状元大赛新能汽车与智能化技术赛点</a:t>
            </a:r>
            <a:endParaRPr lang="zh-CN" sz="2000">
              <a:solidFill>
                <a:srgbClr val="FF0000"/>
              </a:solidFill>
              <a:effectLst/>
              <a:latin typeface="华文楷体" panose="02010600040101010101" charset="-122"/>
              <a:ea typeface="华文楷体" panose="02010600040101010101" charset="-122"/>
            </a:endParaRPr>
          </a:p>
          <a:p>
            <a:r>
              <a:rPr lang="zh-CN" sz="2000">
                <a:solidFill>
                  <a:srgbClr val="FF0000"/>
                </a:solidFill>
                <a:effectLst/>
                <a:latin typeface="华文楷体" panose="02010600040101010101" charset="-122"/>
                <a:ea typeface="华文楷体" panose="02010600040101010101" charset="-122"/>
              </a:rPr>
              <a:t>徐州市彭城工匠杯新能源汽车技术技能竞赛唯一指定赛点。</a:t>
            </a:r>
            <a:endParaRPr lang="zh-CN" altLang="en-US" sz="2000">
              <a:solidFill>
                <a:srgbClr val="FF0000"/>
              </a:solidFill>
              <a:effectLst/>
              <a:latin typeface="华文楷体" panose="02010600040101010101" charset="-122"/>
              <a:ea typeface="华文楷体" panose="02010600040101010101" charset="-122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C:/Users/ADMINI~1/AppData/Local/Temp/kaimatting/20200627212433/output_aiMatting_20200627212438.pngoutput_aiMatting_2020062721243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5760" y="1052830"/>
            <a:ext cx="2777490" cy="18567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6" descr="C:/Users/ADMINI~1/AppData/Local/Temp/kaimatting/20200627212359/output_aiMatting_20200627212408.pngoutput_aiMatting_2020062721240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" y="3472180"/>
            <a:ext cx="2771775" cy="19157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5" descr="C:/Users/ADMINI~1/AppData/Local/Temp/kaimatting/20200627212414/output_aiMatting_20200627212419.pngoutput_aiMatting_202006272124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2180" y="1052830"/>
            <a:ext cx="2758440" cy="19030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2" descr="C:/Users/ADMINI~1/AppData/Local/Temp/kaimatting/20200627212424/output_aiMatting_20200627212429.pngoutput_aiMatting_202006272124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4245" y="3552825"/>
            <a:ext cx="2746375" cy="18351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342" name="文本框 6"/>
          <p:cNvSpPr txBox="1"/>
          <p:nvPr/>
        </p:nvSpPr>
        <p:spPr>
          <a:xfrm>
            <a:off x="5922011" y="327025"/>
            <a:ext cx="1402080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algn="ctr"/>
            <a:r>
              <a:rPr lang="zh-CN" altLang="en-US" sz="2400" b="1" dirty="0">
                <a:solidFill>
                  <a:srgbClr val="7EAF2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校企合作</a:t>
            </a:r>
            <a:endParaRPr lang="en-US" altLang="zh-CN" sz="2400" b="1" dirty="0">
              <a:solidFill>
                <a:srgbClr val="7EAF2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rcRect l="3617" t="2711" r="2422" b="1123"/>
          <a:stretch>
            <a:fillRect/>
          </a:stretch>
        </p:blipFill>
        <p:spPr>
          <a:xfrm>
            <a:off x="3152775" y="1052830"/>
            <a:ext cx="2861945" cy="433451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4342" name="文本框 6"/>
          <p:cNvSpPr txBox="1"/>
          <p:nvPr/>
        </p:nvSpPr>
        <p:spPr>
          <a:xfrm>
            <a:off x="5922011" y="327025"/>
            <a:ext cx="1402080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algn="ctr"/>
            <a:r>
              <a:rPr lang="zh-CN" altLang="en-US" sz="2400" b="1" dirty="0">
                <a:solidFill>
                  <a:srgbClr val="7EAF2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校企合作</a:t>
            </a:r>
            <a:endParaRPr lang="en-US" altLang="zh-CN" sz="2400" b="1" dirty="0">
              <a:solidFill>
                <a:srgbClr val="7EAF2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/>
          <p:nvPr/>
        </p:nvPicPr>
        <p:blipFill>
          <a:blip r:embed="rId1"/>
          <a:stretch>
            <a:fillRect/>
          </a:stretch>
        </p:blipFill>
        <p:spPr>
          <a:xfrm>
            <a:off x="1403350" y="1052830"/>
            <a:ext cx="6127115" cy="419925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178685" y="5373370"/>
            <a:ext cx="4911090" cy="46037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ctr"/>
            <a:r>
              <a:rPr lang="zh-CN" altLang="en-US" sz="2400" b="1" i="0">
                <a:solidFill>
                  <a:srgbClr val="BF2624"/>
                </a:solidFill>
              </a:rPr>
              <a:t>与长安马自达共建汽车产业学院</a:t>
            </a:r>
            <a:endParaRPr lang="zh-CN" altLang="en-US" sz="2400" b="1" i="0">
              <a:solidFill>
                <a:srgbClr val="BF2624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/>
          <p:nvPr/>
        </p:nvPicPr>
        <p:blipFill>
          <a:blip r:embed="rId1"/>
          <a:stretch>
            <a:fillRect/>
          </a:stretch>
        </p:blipFill>
        <p:spPr>
          <a:xfrm>
            <a:off x="1403350" y="981075"/>
            <a:ext cx="6334760" cy="4211320"/>
          </a:xfrm>
          <a:prstGeom prst="rect">
            <a:avLst/>
          </a:prstGeom>
        </p:spPr>
      </p:pic>
      <p:sp>
        <p:nvSpPr>
          <p:cNvPr id="14342" name="文本框 6"/>
          <p:cNvSpPr txBox="1"/>
          <p:nvPr/>
        </p:nvSpPr>
        <p:spPr>
          <a:xfrm>
            <a:off x="5922011" y="327025"/>
            <a:ext cx="1402080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algn="ctr"/>
            <a:r>
              <a:rPr lang="zh-CN" altLang="en-US" sz="2400" b="1" dirty="0">
                <a:solidFill>
                  <a:srgbClr val="7EAF2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校企合作</a:t>
            </a:r>
            <a:endParaRPr lang="en-US" altLang="zh-CN" sz="2400" b="1" dirty="0">
              <a:solidFill>
                <a:srgbClr val="7EAF2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627630" y="5330825"/>
            <a:ext cx="3826510" cy="46037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ctr"/>
            <a:r>
              <a:rPr lang="zh-CN" altLang="en-US" sz="2400" b="1" i="0">
                <a:solidFill>
                  <a:srgbClr val="BF2624"/>
                </a:solidFill>
              </a:rPr>
              <a:t>理想汽车学院成立</a:t>
            </a:r>
            <a:endParaRPr lang="zh-CN" altLang="en-US" sz="2400" b="1" i="0">
              <a:solidFill>
                <a:srgbClr val="BF2624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0" name="图片 99"/>
          <p:cNvPicPr/>
          <p:nvPr/>
        </p:nvPicPr>
        <p:blipFill>
          <a:blip r:embed="rId1"/>
          <a:stretch>
            <a:fillRect/>
          </a:stretch>
        </p:blipFill>
        <p:spPr>
          <a:xfrm>
            <a:off x="251460" y="836930"/>
            <a:ext cx="4152265" cy="37776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" name="图片 101"/>
          <p:cNvPicPr/>
          <p:nvPr/>
        </p:nvPicPr>
        <p:blipFill>
          <a:blip r:embed="rId2"/>
          <a:stretch>
            <a:fillRect/>
          </a:stretch>
        </p:blipFill>
        <p:spPr>
          <a:xfrm>
            <a:off x="4427855" y="842010"/>
            <a:ext cx="4394200" cy="30645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/>
          <p:cNvPicPr/>
          <p:nvPr/>
        </p:nvPicPr>
        <p:blipFill>
          <a:blip r:embed="rId3"/>
          <a:stretch>
            <a:fillRect/>
          </a:stretch>
        </p:blipFill>
        <p:spPr>
          <a:xfrm>
            <a:off x="251460" y="3566160"/>
            <a:ext cx="4152265" cy="3179445"/>
          </a:xfrm>
          <a:prstGeom prst="rect">
            <a:avLst/>
          </a:prstGeom>
        </p:spPr>
      </p:pic>
      <p:pic>
        <p:nvPicPr>
          <p:cNvPr id="3" name="图片 2"/>
          <p:cNvPicPr/>
          <p:nvPr/>
        </p:nvPicPr>
        <p:blipFill>
          <a:blip r:embed="rId4"/>
          <a:stretch>
            <a:fillRect/>
          </a:stretch>
        </p:blipFill>
        <p:spPr>
          <a:xfrm>
            <a:off x="4403725" y="3566160"/>
            <a:ext cx="4417695" cy="3135630"/>
          </a:xfrm>
          <a:prstGeom prst="rect">
            <a:avLst/>
          </a:prstGeom>
        </p:spPr>
      </p:pic>
      <p:sp>
        <p:nvSpPr>
          <p:cNvPr id="14342" name="文本框 6"/>
          <p:cNvSpPr txBox="1"/>
          <p:nvPr/>
        </p:nvSpPr>
        <p:spPr>
          <a:xfrm>
            <a:off x="5922011" y="327025"/>
            <a:ext cx="1402080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algn="ctr"/>
            <a:r>
              <a:rPr lang="zh-CN" altLang="en-US" sz="2400" b="1" dirty="0">
                <a:solidFill>
                  <a:srgbClr val="7EAF2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校企合作</a:t>
            </a:r>
            <a:endParaRPr lang="en-US" altLang="zh-CN" sz="2400" b="1" dirty="0">
              <a:solidFill>
                <a:srgbClr val="7EAF2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385" name="文本框 6"/>
          <p:cNvSpPr txBox="1"/>
          <p:nvPr/>
        </p:nvSpPr>
        <p:spPr>
          <a:xfrm>
            <a:off x="5915025" y="327025"/>
            <a:ext cx="1416050" cy="461963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algn="ctr"/>
            <a:r>
              <a:rPr lang="zh-CN" altLang="en-US" sz="2400" b="1" dirty="0">
                <a:solidFill>
                  <a:srgbClr val="7EAF2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学生风采</a:t>
            </a:r>
            <a:endParaRPr lang="en-US" altLang="zh-CN" sz="2400" b="1" dirty="0">
              <a:solidFill>
                <a:srgbClr val="7EAF2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Picture 2" descr="C:\Users\Administrator\Desktop\新能源汽车专业简介\汽车工程系梁超老师指导学生杜赛、郁望生代表我院参加机动车检测工（新能源汽车智能化技术）赛项学生组的比赛。取得本赛项学生组全国第七名的好成绩.jpg"/>
          <p:cNvPicPr>
            <a:picLocks noChangeAspect="1"/>
          </p:cNvPicPr>
          <p:nvPr/>
        </p:nvPicPr>
        <p:blipFill>
          <a:blip r:embed="rId1"/>
          <a:srcRect l="10363" t="4371" r="9723"/>
          <a:stretch>
            <a:fillRect/>
          </a:stretch>
        </p:blipFill>
        <p:spPr>
          <a:xfrm>
            <a:off x="467995" y="1269365"/>
            <a:ext cx="3888105" cy="3876040"/>
          </a:xfrm>
          <a:prstGeom prst="rect">
            <a:avLst/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7855" y="1269365"/>
            <a:ext cx="4144010" cy="386524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851660" y="5330825"/>
            <a:ext cx="4931410" cy="46037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ctr"/>
            <a:r>
              <a:rPr lang="zh-CN" altLang="en-US" sz="2400" b="1" i="0">
                <a:solidFill>
                  <a:srgbClr val="BF2624"/>
                </a:solidFill>
              </a:rPr>
              <a:t>新能源汽车技术比赛国赛二等奖</a:t>
            </a:r>
            <a:endParaRPr lang="zh-CN" altLang="en-US" sz="2400" b="1" i="0">
              <a:solidFill>
                <a:srgbClr val="BF2624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Rectangle 34"/>
          <p:cNvSpPr/>
          <p:nvPr/>
        </p:nvSpPr>
        <p:spPr>
          <a:xfrm>
            <a:off x="5507980" y="477144"/>
            <a:ext cx="2126456" cy="303610"/>
          </a:xfrm>
          <a:prstGeom prst="rect">
            <a:avLst/>
          </a:prstGeom>
          <a:noFill/>
          <a:ln w="9525">
            <a:noFill/>
          </a:ln>
        </p:spPr>
        <p:txBody>
          <a:bodyPr wrap="none" anchor="ctr"/>
          <a:p>
            <a:pPr algn="ctr" eaLnBrk="0" hangingPunct="0"/>
            <a:r>
              <a:rPr lang="zh-CN" sz="2400" b="1" dirty="0">
                <a:solidFill>
                  <a:srgbClr val="58B50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国际交流</a:t>
            </a:r>
            <a:endParaRPr lang="zh-CN" sz="2400" b="1" dirty="0">
              <a:solidFill>
                <a:srgbClr val="58B50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/>
          <p:cNvPicPr/>
          <p:nvPr/>
        </p:nvPicPr>
        <p:blipFill>
          <a:blip r:embed="rId1"/>
          <a:stretch>
            <a:fillRect/>
          </a:stretch>
        </p:blipFill>
        <p:spPr>
          <a:xfrm>
            <a:off x="323215" y="1196975"/>
            <a:ext cx="4010660" cy="409321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07315" y="5445125"/>
            <a:ext cx="4169410" cy="70675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ctr"/>
            <a:r>
              <a:rPr lang="en-US" altLang="zh-CN" sz="2000" b="1" i="0">
                <a:solidFill>
                  <a:srgbClr val="BF2624"/>
                </a:solidFill>
              </a:rPr>
              <a:t>2024</a:t>
            </a:r>
            <a:r>
              <a:rPr lang="zh-CN" altLang="en-US" sz="2000" b="1" i="0">
                <a:solidFill>
                  <a:srgbClr val="BF2624"/>
                </a:solidFill>
              </a:rPr>
              <a:t>年</a:t>
            </a:r>
            <a:r>
              <a:rPr lang="en-US" altLang="zh-CN" sz="2000" b="1" i="0">
                <a:solidFill>
                  <a:srgbClr val="BF2624"/>
                </a:solidFill>
              </a:rPr>
              <a:t>6</a:t>
            </a:r>
            <a:r>
              <a:rPr lang="zh-CN" altLang="en-US" sz="2000" b="1" i="0">
                <a:solidFill>
                  <a:srgbClr val="BF2624"/>
                </a:solidFill>
              </a:rPr>
              <a:t>月泰国相关高校教师到我院交进行能源汽车技术交流</a:t>
            </a:r>
            <a:endParaRPr lang="zh-CN" altLang="en-US" sz="2000" b="1" i="0">
              <a:solidFill>
                <a:srgbClr val="BF2624"/>
              </a:solidFill>
            </a:endParaRPr>
          </a:p>
        </p:txBody>
      </p:sp>
      <p:pic>
        <p:nvPicPr>
          <p:cNvPr id="8" name="图片 7"/>
          <p:cNvPicPr/>
          <p:nvPr/>
        </p:nvPicPr>
        <p:blipFill>
          <a:blip r:embed="rId2"/>
          <a:stretch>
            <a:fillRect/>
          </a:stretch>
        </p:blipFill>
        <p:spPr>
          <a:xfrm>
            <a:off x="4473575" y="1196975"/>
            <a:ext cx="4248150" cy="409321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4427855" y="5445125"/>
            <a:ext cx="4169410" cy="70675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ctr"/>
            <a:r>
              <a:rPr lang="en-US" altLang="zh-CN" sz="2000" b="1" i="0">
                <a:solidFill>
                  <a:srgbClr val="BF2624"/>
                </a:solidFill>
              </a:rPr>
              <a:t>2024</a:t>
            </a:r>
            <a:r>
              <a:rPr lang="zh-CN" altLang="en-US" sz="2000" b="1" i="0">
                <a:solidFill>
                  <a:srgbClr val="BF2624"/>
                </a:solidFill>
              </a:rPr>
              <a:t>年</a:t>
            </a:r>
            <a:r>
              <a:rPr lang="en-US" altLang="zh-CN" sz="2000" b="1" i="0">
                <a:solidFill>
                  <a:srgbClr val="BF2624"/>
                </a:solidFill>
              </a:rPr>
              <a:t>11</a:t>
            </a:r>
            <a:r>
              <a:rPr lang="zh-CN" altLang="en-US" sz="2000" b="1" i="0">
                <a:solidFill>
                  <a:srgbClr val="BF2624"/>
                </a:solidFill>
              </a:rPr>
              <a:t>月我院两名新能源汽车专业教师到泰国敏布理技术学院交流</a:t>
            </a:r>
            <a:endParaRPr lang="zh-CN" altLang="en-US" sz="2000" b="1" i="0">
              <a:solidFill>
                <a:srgbClr val="BF2624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矩形 1"/>
          <p:cNvSpPr/>
          <p:nvPr/>
        </p:nvSpPr>
        <p:spPr>
          <a:xfrm>
            <a:off x="1696850" y="2132908"/>
            <a:ext cx="5750295" cy="175432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5400" b="1" i="0" u="none" strike="noStrike" kern="1200" cap="none" spc="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欢迎您报考我院！</a:t>
            </a:r>
            <a:endParaRPr kumimoji="0" lang="en-US" altLang="zh-CN" sz="5400" b="1" i="0" u="none" strike="noStrike" kern="1200" cap="none" spc="0" normalizeH="0" baseline="0" noProof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5400" b="1" i="0" u="none" strike="noStrike" kern="1200" cap="none" spc="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谢谢！</a:t>
            </a:r>
            <a:endParaRPr kumimoji="0" lang="zh-CN" altLang="en-US" sz="5400" b="1" i="0" u="none" strike="noStrike" kern="1200" cap="none" spc="0" normalizeH="0" baseline="0" noProof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2" name="组合 1"/>
          <p:cNvGrpSpPr/>
          <p:nvPr/>
        </p:nvGrpSpPr>
        <p:grpSpPr>
          <a:xfrm>
            <a:off x="827088" y="1916113"/>
            <a:ext cx="2776537" cy="1074737"/>
            <a:chOff x="442014" y="2688609"/>
            <a:chExt cx="2775464" cy="1074015"/>
          </a:xfrm>
        </p:grpSpPr>
        <p:sp>
          <p:nvSpPr>
            <p:cNvPr id="4098" name="文本框 8"/>
            <p:cNvSpPr txBox="1"/>
            <p:nvPr/>
          </p:nvSpPr>
          <p:spPr>
            <a:xfrm>
              <a:off x="2212075" y="2688609"/>
              <a:ext cx="1005403" cy="58477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 anchorCtr="0">
              <a:spAutoFit/>
            </a:bodyPr>
            <a:p>
              <a:r>
                <a:rPr lang="zh-CN" altLang="en-US" sz="3200" b="1" dirty="0">
                  <a:solidFill>
                    <a:srgbClr val="7EAF2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目录</a:t>
              </a:r>
              <a:endParaRPr lang="zh-CN" altLang="en-US" sz="3200" b="1" dirty="0">
                <a:solidFill>
                  <a:srgbClr val="7EAF2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099" name="文本框 9"/>
            <p:cNvSpPr txBox="1"/>
            <p:nvPr/>
          </p:nvSpPr>
          <p:spPr>
            <a:xfrm>
              <a:off x="442014" y="3177231"/>
              <a:ext cx="2481890" cy="58539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 anchorCtr="0">
              <a:spAutoFit/>
            </a:bodyPr>
            <a:p>
              <a:r>
                <a:rPr lang="en-US" altLang="zh-CN" sz="3200" b="1" dirty="0">
                  <a:solidFill>
                    <a:srgbClr val="59595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CONTENTS</a:t>
              </a:r>
              <a:endParaRPr lang="zh-CN" altLang="en-US" sz="3200" b="1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cxnSp>
        <p:nvCxnSpPr>
          <p:cNvPr id="5" name="直接连接符 4"/>
          <p:cNvCxnSpPr/>
          <p:nvPr/>
        </p:nvCxnSpPr>
        <p:spPr>
          <a:xfrm flipH="1" flipV="1">
            <a:off x="3851275" y="1368425"/>
            <a:ext cx="7938" cy="21590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文本框 32"/>
          <p:cNvSpPr txBox="1"/>
          <p:nvPr/>
        </p:nvSpPr>
        <p:spPr>
          <a:xfrm>
            <a:off x="4139248" y="836930"/>
            <a:ext cx="3455987" cy="535432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lnSpc>
                <a:spcPct val="150000"/>
              </a:lnSpc>
            </a:pP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、专业概况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、人才培养模式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、课程体系与工作岗位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、教师队伍建设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、实训室建设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、校企合作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7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、学生风采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8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、国际交流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273" name="文本框 6"/>
          <p:cNvSpPr txBox="1"/>
          <p:nvPr/>
        </p:nvSpPr>
        <p:spPr>
          <a:xfrm>
            <a:off x="5922010" y="327025"/>
            <a:ext cx="1402080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algn="ctr"/>
            <a:r>
              <a:rPr lang="zh-CN" sz="2400" b="1" dirty="0">
                <a:solidFill>
                  <a:srgbClr val="7EAF2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专业概况</a:t>
            </a:r>
            <a:endParaRPr lang="zh-CN" sz="2400" b="1" dirty="0">
              <a:solidFill>
                <a:srgbClr val="7EAF2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2" name="表格 1"/>
          <p:cNvGraphicFramePr/>
          <p:nvPr>
            <p:custDataLst>
              <p:tags r:id="rId1"/>
            </p:custDataLst>
          </p:nvPr>
        </p:nvGraphicFramePr>
        <p:xfrm>
          <a:off x="539750" y="1557020"/>
          <a:ext cx="7856855" cy="3229610"/>
        </p:xfrm>
        <a:graphic>
          <a:graphicData uri="http://schemas.openxmlformats.org/drawingml/2006/table">
            <a:tbl>
              <a:tblPr/>
              <a:tblGrid>
                <a:gridCol w="859790"/>
                <a:gridCol w="892810"/>
                <a:gridCol w="892810"/>
                <a:gridCol w="1524000"/>
                <a:gridCol w="1572260"/>
                <a:gridCol w="2115185"/>
              </a:tblGrid>
              <a:tr h="821055">
                <a:tc>
                  <a:txBody>
                    <a:bodyPr/>
                    <a:p>
                      <a:pPr marL="85725" indent="0" algn="ctr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所属专业大类</a:t>
                      </a:r>
                      <a:endParaRPr lang="zh-CN" sz="16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85725" indent="0" algn="ctr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所属专业类</a:t>
                      </a:r>
                      <a:endParaRPr lang="zh-CN" sz="16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85725" indent="0" algn="ctr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对应行业</a:t>
                      </a:r>
                      <a:endParaRPr lang="zh-CN" sz="16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85725" indent="0" algn="ctr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主要职业类别</a:t>
                      </a:r>
                      <a:endParaRPr lang="zh-CN" sz="16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85725" indent="0" algn="ctr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主要岗位类别</a:t>
                      </a:r>
                      <a:endParaRPr lang="zh-CN" sz="16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  <a:p>
                      <a:pPr marL="85725" indent="0" algn="ctr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（或技术领域）</a:t>
                      </a:r>
                      <a:endParaRPr lang="zh-CN" sz="16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85725" indent="0" algn="ctr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专业资格证书和职业技能等级证书</a:t>
                      </a:r>
                      <a:endParaRPr lang="zh-CN" sz="16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408555">
                <a:tc>
                  <a:txBody>
                    <a:bodyPr/>
                    <a:p>
                      <a:pPr marL="85725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装备制造大类（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46)</a:t>
                      </a:r>
                      <a:endParaRPr lang="en-US" altLang="zh-CN" sz="160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85725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汽车制造类（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4607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）</a:t>
                      </a:r>
                      <a:endParaRPr lang="zh-CN" altLang="en-US" sz="160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85725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新能源整车制造（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3612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）汽车修理与维护（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8111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）</a:t>
                      </a:r>
                      <a:endParaRPr lang="zh-CN" altLang="en-US" sz="160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85725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汽车工程技术人员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r>
                        <a:rPr lang="zh-CN" sz="16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（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2-02-07-11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） 汽车制造人员 （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6-22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） </a:t>
                      </a:r>
                      <a:endParaRPr lang="zh-CN" altLang="en-US" sz="160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marL="85725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汽车维修技术服务人员（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4-12-01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）</a:t>
                      </a:r>
                      <a:endParaRPr lang="zh-CN" altLang="en-US" sz="160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85725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1.</a:t>
                      </a:r>
                      <a:r>
                        <a:rPr lang="zh-CN" sz="16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新能源汽车整车和部件装配、调试、检测与质量检验</a:t>
                      </a:r>
                      <a:endParaRPr lang="zh-CN" sz="160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2.</a:t>
                      </a:r>
                      <a:r>
                        <a:rPr lang="zh-CN" sz="16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新能源汽车整车和部件生产现场管理</a:t>
                      </a:r>
                      <a:endParaRPr lang="zh-CN" sz="160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marL="85725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3.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新能源汽车维修与服务</a:t>
                      </a:r>
                      <a:endParaRPr lang="zh-CN" sz="160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85725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汽车维修工四级；</a:t>
                      </a:r>
                      <a:endParaRPr lang="zh-CN" sz="160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marL="85725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电工特种作业操作考证</a:t>
                      </a:r>
                      <a:endParaRPr lang="zh-CN" sz="160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marL="85725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智能网联汽车检测与运维职业技能等级证书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(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中级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)</a:t>
                      </a:r>
                      <a:endParaRPr lang="en-US" altLang="zh-CN" sz="160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marL="85725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智能新能源汽车职业技能等级证书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(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中级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)</a:t>
                      </a:r>
                      <a:endParaRPr lang="en-US" altLang="zh-CN" sz="160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marL="85725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商用车销售服务职业技能等级证书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(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中级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)</a:t>
                      </a:r>
                      <a:endParaRPr lang="zh-CN" sz="160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3" name="文本框 2"/>
          <p:cNvSpPr txBox="1"/>
          <p:nvPr/>
        </p:nvSpPr>
        <p:spPr>
          <a:xfrm>
            <a:off x="2699385" y="1052830"/>
            <a:ext cx="3546475" cy="39878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rgbClr val="C00000"/>
                </a:solidFill>
                <a:latin typeface="宋体" panose="02010600030101010101" pitchFamily="2" charset="-122"/>
              </a:rPr>
              <a:t>新能源汽车技术专业职业面向</a:t>
            </a:r>
            <a:endParaRPr lang="zh-CN" altLang="en-US" sz="2000" b="1">
              <a:solidFill>
                <a:srgbClr val="C00000"/>
              </a:solidFill>
              <a:latin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611505" y="1052513"/>
            <a:ext cx="5080000" cy="460375"/>
          </a:xfrm>
          <a:prstGeom prst="rect">
            <a:avLst/>
          </a:prstGeom>
        </p:spPr>
        <p:txBody>
          <a:bodyPr>
            <a:spAutoFit/>
          </a:bodyPr>
          <a:p>
            <a:pPr marL="0" indent="355600" algn="just" defTabSz="266700">
              <a:spcBef>
                <a:spcPts val="700"/>
              </a:spcBef>
              <a:spcAft>
                <a:spcPct val="0"/>
              </a:spcAft>
            </a:pPr>
            <a:r>
              <a:rPr lang="zh-CN" altLang="en-US" sz="2400" b="1">
                <a:solidFill>
                  <a:srgbClr val="C00000"/>
                </a:solidFill>
                <a:latin typeface="宋体" panose="02010600030101010101" pitchFamily="2" charset="-122"/>
              </a:rPr>
              <a:t>培养目标</a:t>
            </a:r>
            <a:endParaRPr lang="zh-CN" altLang="en-US" sz="2400" b="1">
              <a:solidFill>
                <a:srgbClr val="C00000"/>
              </a:solidFill>
              <a:latin typeface="宋体" panose="02010600030101010101" pitchFamily="2" charset="-122"/>
            </a:endParaRPr>
          </a:p>
        </p:txBody>
      </p:sp>
      <p:sp>
        <p:nvSpPr>
          <p:cNvPr id="7273" name="文本框 6"/>
          <p:cNvSpPr txBox="1"/>
          <p:nvPr/>
        </p:nvSpPr>
        <p:spPr>
          <a:xfrm>
            <a:off x="5922010" y="327025"/>
            <a:ext cx="1402080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algn="ctr"/>
            <a:r>
              <a:rPr lang="zh-CN" sz="2400" b="1" dirty="0">
                <a:solidFill>
                  <a:srgbClr val="7EAF2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专业概况</a:t>
            </a:r>
            <a:endParaRPr lang="zh-CN" sz="2400" b="1" dirty="0">
              <a:solidFill>
                <a:srgbClr val="7EAF2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48005" y="1845310"/>
            <a:ext cx="7713345" cy="332295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304800" algn="just" defTabSz="266700">
              <a:lnSpc>
                <a:spcPct val="150000"/>
              </a:lnSpc>
              <a:spcBef>
                <a:spcPts val="700"/>
              </a:spcBef>
              <a:spcAft>
                <a:spcPct val="0"/>
              </a:spcAft>
            </a:pPr>
            <a:r>
              <a:rPr lang="en-US" altLang="zh-CN" sz="2000">
                <a:latin typeface="宋体" panose="02010600030101010101" pitchFamily="2" charset="-122"/>
                <a:ea typeface="宋体" panose="02010600030101010101" pitchFamily="2" charset="-122"/>
              </a:rPr>
              <a:t>  </a:t>
            </a:r>
            <a:r>
              <a:rPr lang="zh-CN" altLang="en-US" sz="2000">
                <a:latin typeface="宋体" panose="02010600030101010101" pitchFamily="2" charset="-122"/>
                <a:ea typeface="宋体" panose="02010600030101010101" pitchFamily="2" charset="-122"/>
              </a:rPr>
              <a:t>培养思想政治坚定、德技并修、全面发展，适应新能源汽车的生产、检测、管理、销售、维修及服务后市场等工作岗位能力需要，具有良好的职业道德和创新能力素质，掌握新能源汽车整车调试、检测、安装、售后服务；整车故障检测、零部件检测、零部件故障处理、零部件售后服务；整车者零部件销售客户服务与管理等知识和技术技能，面向新能源汽车维修、技术服务和制造领域的高素质劳动者和技术技能人才。</a:t>
            </a:r>
            <a:endParaRPr lang="zh-CN" altLang="en-US" sz="20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7169" name="Group 3"/>
          <p:cNvGrpSpPr/>
          <p:nvPr/>
        </p:nvGrpSpPr>
        <p:grpSpPr>
          <a:xfrm>
            <a:off x="468313" y="981075"/>
            <a:ext cx="8012112" cy="5332413"/>
            <a:chOff x="-143" y="0"/>
            <a:chExt cx="12616" cy="8587"/>
          </a:xfrm>
        </p:grpSpPr>
        <p:cxnSp>
          <p:nvCxnSpPr>
            <p:cNvPr id="7170" name="直接箭头连接符 125"/>
            <p:cNvCxnSpPr/>
            <p:nvPr/>
          </p:nvCxnSpPr>
          <p:spPr>
            <a:xfrm rot="5400000">
              <a:off x="6443" y="1073"/>
              <a:ext cx="555" cy="3"/>
            </a:xfrm>
            <a:prstGeom prst="straightConnector1">
              <a:avLst/>
            </a:prstGeom>
            <a:ln w="25400" cap="flat" cmpd="sng">
              <a:solidFill>
                <a:srgbClr val="DF6908"/>
              </a:solidFill>
              <a:prstDash val="solid"/>
              <a:round/>
              <a:headEnd type="none" w="med" len="med"/>
              <a:tailEnd type="arrow" w="med" len="med"/>
            </a:ln>
            <a:effectLst>
              <a:outerShdw dist="20000" dir="5400000" algn="ctr" rotWithShape="0">
                <a:srgbClr val="000000">
                  <a:alpha val="25000"/>
                </a:srgbClr>
              </a:outerShdw>
            </a:effectLst>
          </p:spPr>
        </p:cxnSp>
        <p:grpSp>
          <p:nvGrpSpPr>
            <p:cNvPr id="7171" name="Group 5"/>
            <p:cNvGrpSpPr/>
            <p:nvPr/>
          </p:nvGrpSpPr>
          <p:grpSpPr>
            <a:xfrm>
              <a:off x="7961" y="6801"/>
              <a:ext cx="3700" cy="650"/>
              <a:chOff x="0" y="0"/>
              <a:chExt cx="4058" cy="480"/>
            </a:xfrm>
          </p:grpSpPr>
          <p:sp>
            <p:nvSpPr>
              <p:cNvPr id="7172" name="AutoShape 15"/>
              <p:cNvSpPr/>
              <p:nvPr/>
            </p:nvSpPr>
            <p:spPr>
              <a:xfrm>
                <a:off x="0" y="0"/>
                <a:ext cx="4058" cy="480"/>
              </a:xfrm>
              <a:prstGeom prst="roundRect">
                <a:avLst>
                  <a:gd name="adj" fmla="val 17509"/>
                </a:avLst>
              </a:prstGeom>
              <a:gradFill rotWithShape="1">
                <a:gsLst>
                  <a:gs pos="0">
                    <a:srgbClr val="2328FB">
                      <a:alpha val="100000"/>
                    </a:srgbClr>
                  </a:gs>
                  <a:gs pos="50000">
                    <a:srgbClr val="4187C6">
                      <a:alpha val="100000"/>
                    </a:srgbClr>
                  </a:gs>
                  <a:gs pos="100000">
                    <a:srgbClr val="4792D7">
                      <a:alpha val="100000"/>
                    </a:srgbClr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 wrap="none" anchor="ctr" anchorCtr="0"/>
              <a:p>
                <a:pPr>
                  <a:buFont typeface="Wingdings" panose="05000000000000000000" pitchFamily="2" charset="2"/>
                </a:pPr>
                <a:endParaRPr lang="zh-CN" altLang="zh-CN" sz="2000" b="1" dirty="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grpSp>
            <p:nvGrpSpPr>
              <p:cNvPr id="7173" name="Group 7"/>
              <p:cNvGrpSpPr/>
              <p:nvPr/>
            </p:nvGrpSpPr>
            <p:grpSpPr>
              <a:xfrm>
                <a:off x="11" y="15"/>
                <a:ext cx="4042" cy="444"/>
                <a:chOff x="0" y="0"/>
                <a:chExt cx="3987" cy="444"/>
              </a:xfrm>
            </p:grpSpPr>
            <p:sp>
              <p:nvSpPr>
                <p:cNvPr id="7174" name="AutoShape 17"/>
                <p:cNvSpPr/>
                <p:nvPr/>
              </p:nvSpPr>
              <p:spPr>
                <a:xfrm>
                  <a:off x="0" y="330"/>
                  <a:ext cx="3987" cy="114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chemeClr val="folHlink">
                        <a:alpha val="0"/>
                      </a:schemeClr>
                    </a:gs>
                    <a:gs pos="100000">
                      <a:srgbClr val="FFFFFF"/>
                    </a:gs>
                  </a:gsLst>
                  <a:lin ang="5400000" scaled="1"/>
                  <a:tileRect/>
                </a:gradFill>
                <a:ln w="9525">
                  <a:noFill/>
                </a:ln>
              </p:spPr>
              <p:txBody>
                <a:bodyPr wrap="none" anchor="ctr" anchorCtr="0"/>
                <a:p>
                  <a:pPr>
                    <a:buFont typeface="Wingdings" panose="05000000000000000000" pitchFamily="2" charset="2"/>
                  </a:pPr>
                  <a:endParaRPr lang="zh-CN" altLang="zh-CN" sz="2000" b="1" dirty="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7175" name="AutoShape 18"/>
                <p:cNvSpPr/>
                <p:nvPr/>
              </p:nvSpPr>
              <p:spPr>
                <a:xfrm>
                  <a:off x="0" y="0"/>
                  <a:ext cx="3987" cy="114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D6E7F6"/>
                    </a:gs>
                    <a:gs pos="100000">
                      <a:schemeClr val="accent1">
                        <a:alpha val="0"/>
                      </a:schemeClr>
                    </a:gs>
                  </a:gsLst>
                  <a:lin ang="5400000" scaled="1"/>
                  <a:tileRect/>
                </a:gradFill>
                <a:ln w="9525">
                  <a:noFill/>
                </a:ln>
              </p:spPr>
              <p:txBody>
                <a:bodyPr wrap="none" anchor="ctr" anchorCtr="0"/>
                <a:p>
                  <a:pPr>
                    <a:buFont typeface="Wingdings" panose="05000000000000000000" pitchFamily="2" charset="2"/>
                  </a:pPr>
                  <a:endParaRPr lang="zh-CN" altLang="zh-CN" sz="2000" b="1" dirty="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</p:grpSp>
        </p:grpSp>
        <p:grpSp>
          <p:nvGrpSpPr>
            <p:cNvPr id="7176" name="Group 10"/>
            <p:cNvGrpSpPr/>
            <p:nvPr/>
          </p:nvGrpSpPr>
          <p:grpSpPr>
            <a:xfrm>
              <a:off x="5423" y="5852"/>
              <a:ext cx="3339" cy="650"/>
              <a:chOff x="0" y="0"/>
              <a:chExt cx="4058" cy="480"/>
            </a:xfrm>
          </p:grpSpPr>
          <p:sp>
            <p:nvSpPr>
              <p:cNvPr id="98" name="AutoShape 5"/>
              <p:cNvSpPr>
                <a:spLocks noChangeArrowheads="1"/>
              </p:cNvSpPr>
              <p:nvPr/>
            </p:nvSpPr>
            <p:spPr bwMode="auto">
              <a:xfrm>
                <a:off x="1" y="-8"/>
                <a:ext cx="4056" cy="480"/>
              </a:xfrm>
              <a:prstGeom prst="roundRect">
                <a:avLst>
                  <a:gd name="adj" fmla="val 17509"/>
                </a:avLst>
              </a:prstGeom>
              <a:gradFill rotWithShape="1">
                <a:gsLst>
                  <a:gs pos="0">
                    <a:schemeClr val="accent2"/>
                  </a:gs>
                  <a:gs pos="50000">
                    <a:srgbClr val="E36C09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zh-CN" sz="16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grpSp>
            <p:nvGrpSpPr>
              <p:cNvPr id="7178" name="Group 12"/>
              <p:cNvGrpSpPr/>
              <p:nvPr/>
            </p:nvGrpSpPr>
            <p:grpSpPr>
              <a:xfrm>
                <a:off x="11" y="15"/>
                <a:ext cx="4042" cy="444"/>
                <a:chOff x="0" y="0"/>
                <a:chExt cx="3987" cy="444"/>
              </a:xfrm>
            </p:grpSpPr>
            <p:sp>
              <p:nvSpPr>
                <p:cNvPr id="7179" name="AutoShape 7"/>
                <p:cNvSpPr/>
                <p:nvPr/>
              </p:nvSpPr>
              <p:spPr>
                <a:xfrm>
                  <a:off x="0" y="330"/>
                  <a:ext cx="3987" cy="114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chemeClr val="accent2">
                        <a:alpha val="0"/>
                      </a:schemeClr>
                    </a:gs>
                    <a:gs pos="100000">
                      <a:srgbClr val="FFFFFF"/>
                    </a:gs>
                  </a:gsLst>
                  <a:lin ang="5400000" scaled="1"/>
                  <a:tileRect/>
                </a:gradFill>
                <a:ln w="9525">
                  <a:noFill/>
                </a:ln>
              </p:spPr>
              <p:txBody>
                <a:bodyPr wrap="none" anchor="ctr" anchorCtr="0"/>
                <a:p>
                  <a:pPr>
                    <a:buFont typeface="Wingdings" panose="05000000000000000000" pitchFamily="2" charset="2"/>
                  </a:pPr>
                  <a:endParaRPr lang="zh-CN" altLang="zh-CN" b="1" dirty="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7180" name="AutoShape 8"/>
                <p:cNvSpPr/>
                <p:nvPr/>
              </p:nvSpPr>
              <p:spPr>
                <a:xfrm>
                  <a:off x="0" y="0"/>
                  <a:ext cx="3987" cy="114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FEE9D9"/>
                    </a:gs>
                    <a:gs pos="100000">
                      <a:schemeClr val="accent2">
                        <a:alpha val="0"/>
                      </a:schemeClr>
                    </a:gs>
                  </a:gsLst>
                  <a:lin ang="5400000" scaled="1"/>
                  <a:tileRect/>
                </a:gradFill>
                <a:ln w="9525">
                  <a:noFill/>
                </a:ln>
              </p:spPr>
              <p:txBody>
                <a:bodyPr wrap="none" anchor="ctr" anchorCtr="0"/>
                <a:p>
                  <a:pPr>
                    <a:buFont typeface="Wingdings" panose="05000000000000000000" pitchFamily="2" charset="2"/>
                  </a:pPr>
                  <a:endParaRPr lang="zh-CN" altLang="zh-CN" b="1" dirty="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</p:grpSp>
        </p:grpSp>
        <p:cxnSp>
          <p:nvCxnSpPr>
            <p:cNvPr id="7181" name="直接箭头连接符 63"/>
            <p:cNvCxnSpPr/>
            <p:nvPr/>
          </p:nvCxnSpPr>
          <p:spPr>
            <a:xfrm rot="-5400000" flipH="1">
              <a:off x="4212" y="2237"/>
              <a:ext cx="479" cy="5"/>
            </a:xfrm>
            <a:prstGeom prst="straightConnector1">
              <a:avLst/>
            </a:prstGeom>
            <a:ln w="25400" cap="flat" cmpd="sng">
              <a:solidFill>
                <a:srgbClr val="DF6908"/>
              </a:solidFill>
              <a:prstDash val="solid"/>
              <a:round/>
              <a:headEnd type="none" w="med" len="med"/>
              <a:tailEnd type="arrow" w="med" len="med"/>
            </a:ln>
            <a:effectLst>
              <a:outerShdw dist="20000" dir="5400000" algn="ctr" rotWithShape="0">
                <a:srgbClr val="000000">
                  <a:alpha val="25000"/>
                </a:srgbClr>
              </a:outerShdw>
            </a:effectLst>
          </p:spPr>
        </p:cxnSp>
        <p:cxnSp>
          <p:nvCxnSpPr>
            <p:cNvPr id="7182" name="直接连接符 61"/>
            <p:cNvCxnSpPr/>
            <p:nvPr/>
          </p:nvCxnSpPr>
          <p:spPr>
            <a:xfrm>
              <a:off x="2407" y="1803"/>
              <a:ext cx="975" cy="3"/>
            </a:xfrm>
            <a:prstGeom prst="line">
              <a:avLst/>
            </a:prstGeom>
            <a:ln w="25400" cap="flat" cmpd="sng">
              <a:solidFill>
                <a:srgbClr val="DF6908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20000" dir="5400000" algn="ctr" rotWithShape="0">
                <a:srgbClr val="000000">
                  <a:alpha val="25000"/>
                </a:srgbClr>
              </a:outerShdw>
            </a:effectLst>
          </p:spPr>
        </p:cxnSp>
        <p:cxnSp>
          <p:nvCxnSpPr>
            <p:cNvPr id="7183" name="直接连接符 62"/>
            <p:cNvCxnSpPr/>
            <p:nvPr/>
          </p:nvCxnSpPr>
          <p:spPr>
            <a:xfrm>
              <a:off x="5526" y="1803"/>
              <a:ext cx="832" cy="3"/>
            </a:xfrm>
            <a:prstGeom prst="line">
              <a:avLst/>
            </a:prstGeom>
            <a:ln w="25400" cap="flat" cmpd="sng">
              <a:solidFill>
                <a:srgbClr val="DF6908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20000" dir="5400000" algn="ctr" rotWithShape="0">
                <a:srgbClr val="000000">
                  <a:alpha val="25000"/>
                </a:srgbClr>
              </a:outerShdw>
            </a:effectLst>
          </p:spPr>
        </p:cxnSp>
        <p:cxnSp>
          <p:nvCxnSpPr>
            <p:cNvPr id="7184" name="直接箭头连接符 4"/>
            <p:cNvCxnSpPr/>
            <p:nvPr/>
          </p:nvCxnSpPr>
          <p:spPr>
            <a:xfrm rot="-5400000" flipH="1">
              <a:off x="10861" y="2348"/>
              <a:ext cx="479" cy="5"/>
            </a:xfrm>
            <a:prstGeom prst="straightConnector1">
              <a:avLst/>
            </a:prstGeom>
            <a:ln w="25400" cap="flat" cmpd="sng">
              <a:solidFill>
                <a:srgbClr val="DF6908"/>
              </a:solidFill>
              <a:prstDash val="solid"/>
              <a:round/>
              <a:headEnd type="none" w="med" len="med"/>
              <a:tailEnd type="arrow" w="med" len="med"/>
            </a:ln>
            <a:effectLst>
              <a:outerShdw dist="20000" dir="5400000" algn="ctr" rotWithShape="0">
                <a:srgbClr val="000000">
                  <a:alpha val="25000"/>
                </a:srgbClr>
              </a:outerShdw>
            </a:effectLst>
          </p:spPr>
        </p:cxnSp>
        <p:cxnSp>
          <p:nvCxnSpPr>
            <p:cNvPr id="7185" name="直接箭头连接符 5"/>
            <p:cNvCxnSpPr/>
            <p:nvPr/>
          </p:nvCxnSpPr>
          <p:spPr>
            <a:xfrm rot="-5400000" flipH="1">
              <a:off x="9445" y="2347"/>
              <a:ext cx="479" cy="7"/>
            </a:xfrm>
            <a:prstGeom prst="straightConnector1">
              <a:avLst/>
            </a:prstGeom>
            <a:ln w="25400" cap="flat" cmpd="sng">
              <a:solidFill>
                <a:srgbClr val="DF6908"/>
              </a:solidFill>
              <a:prstDash val="solid"/>
              <a:round/>
              <a:headEnd type="none" w="med" len="med"/>
              <a:tailEnd type="arrow" w="med" len="med"/>
            </a:ln>
            <a:effectLst>
              <a:outerShdw dist="20000" dir="5400000" algn="ctr" rotWithShape="0">
                <a:srgbClr val="000000">
                  <a:alpha val="25000"/>
                </a:srgbClr>
              </a:outerShdw>
            </a:effectLst>
          </p:spPr>
        </p:cxnSp>
        <p:grpSp>
          <p:nvGrpSpPr>
            <p:cNvPr id="7186" name="Group 20"/>
            <p:cNvGrpSpPr/>
            <p:nvPr/>
          </p:nvGrpSpPr>
          <p:grpSpPr>
            <a:xfrm>
              <a:off x="5761" y="0"/>
              <a:ext cx="1800" cy="845"/>
              <a:chOff x="0" y="0"/>
              <a:chExt cx="1484" cy="330"/>
            </a:xfrm>
          </p:grpSpPr>
          <p:sp>
            <p:nvSpPr>
              <p:cNvPr id="7187" name="AutoShape 15"/>
              <p:cNvSpPr/>
              <p:nvPr/>
            </p:nvSpPr>
            <p:spPr>
              <a:xfrm>
                <a:off x="0" y="0"/>
                <a:ext cx="1484" cy="330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 w="12700" cap="flat" cmpd="sng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 anchor="ctr" anchorCtr="0"/>
              <a:p>
                <a:pPr>
                  <a:buFont typeface="Wingdings" panose="05000000000000000000" pitchFamily="2" charset="2"/>
                </a:pPr>
                <a:endParaRPr lang="zh-CN" altLang="zh-CN" sz="2000" b="1" dirty="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7188" name="AutoShape 16"/>
              <p:cNvSpPr/>
              <p:nvPr/>
            </p:nvSpPr>
            <p:spPr>
              <a:xfrm>
                <a:off x="23" y="20"/>
                <a:ext cx="1432" cy="134"/>
              </a:xfrm>
              <a:prstGeom prst="roundRect">
                <a:avLst>
                  <a:gd name="adj" fmla="val 28356"/>
                </a:avLst>
              </a:prstGeom>
              <a:gradFill rotWithShape="1">
                <a:gsLst>
                  <a:gs pos="0">
                    <a:srgbClr val="FFFFFF">
                      <a:alpha val="70000"/>
                    </a:srgbClr>
                  </a:gs>
                  <a:gs pos="100000">
                    <a:schemeClr val="accent1">
                      <a:alpha val="70000"/>
                    </a:schemeClr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 wrap="none" anchor="ctr" anchorCtr="0"/>
              <a:p>
                <a:pPr>
                  <a:buFont typeface="Wingdings" panose="05000000000000000000" pitchFamily="2" charset="2"/>
                </a:pPr>
                <a:endParaRPr lang="zh-CN" altLang="zh-CN" sz="2000" b="1" dirty="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7189" name="TextBox 33"/>
            <p:cNvSpPr txBox="1"/>
            <p:nvPr/>
          </p:nvSpPr>
          <p:spPr>
            <a:xfrm>
              <a:off x="6021" y="92"/>
              <a:ext cx="1440" cy="743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p>
              <a:pPr>
                <a:buFont typeface="Wingdings" panose="05000000000000000000" pitchFamily="2" charset="2"/>
              </a:pPr>
              <a:r>
                <a:rPr lang="zh-CN" altLang="en-US" sz="2400" b="1" dirty="0">
                  <a:solidFill>
                    <a:srgbClr val="FF0000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学生</a:t>
              </a:r>
              <a:endParaRPr lang="zh-CN" alt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grpSp>
          <p:nvGrpSpPr>
            <p:cNvPr id="7190" name="Group 24"/>
            <p:cNvGrpSpPr/>
            <p:nvPr/>
          </p:nvGrpSpPr>
          <p:grpSpPr>
            <a:xfrm>
              <a:off x="4895" y="7742"/>
              <a:ext cx="3580" cy="845"/>
              <a:chOff x="0" y="0"/>
              <a:chExt cx="1484" cy="330"/>
            </a:xfrm>
          </p:grpSpPr>
          <p:sp>
            <p:nvSpPr>
              <p:cNvPr id="7191" name="AutoShape 12"/>
              <p:cNvSpPr/>
              <p:nvPr/>
            </p:nvSpPr>
            <p:spPr>
              <a:xfrm>
                <a:off x="0" y="0"/>
                <a:ext cx="1484" cy="330"/>
              </a:xfrm>
              <a:prstGeom prst="roundRect">
                <a:avLst>
                  <a:gd name="adj" fmla="val 16667"/>
                </a:avLst>
              </a:prstGeom>
              <a:solidFill>
                <a:schemeClr val="accent2"/>
              </a:solidFill>
              <a:ln w="12700" cap="flat" cmpd="sng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 anchor="ctr" anchorCtr="0"/>
              <a:p>
                <a:pPr>
                  <a:buFont typeface="Wingdings" panose="05000000000000000000" pitchFamily="2" charset="2"/>
                </a:pPr>
                <a:endParaRPr lang="zh-CN" altLang="zh-CN" sz="2000" b="1" dirty="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7192" name="AutoShape 13"/>
              <p:cNvSpPr/>
              <p:nvPr/>
            </p:nvSpPr>
            <p:spPr>
              <a:xfrm>
                <a:off x="23" y="20"/>
                <a:ext cx="1432" cy="134"/>
              </a:xfrm>
              <a:prstGeom prst="roundRect">
                <a:avLst>
                  <a:gd name="adj" fmla="val 28356"/>
                </a:avLst>
              </a:prstGeom>
              <a:gradFill rotWithShape="1">
                <a:gsLst>
                  <a:gs pos="0">
                    <a:srgbClr val="FFFFFF">
                      <a:alpha val="70000"/>
                    </a:srgbClr>
                  </a:gs>
                  <a:gs pos="100000">
                    <a:schemeClr val="accent2">
                      <a:alpha val="70000"/>
                    </a:schemeClr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 wrap="none" anchor="ctr" anchorCtr="0"/>
              <a:p>
                <a:pPr>
                  <a:buFont typeface="Wingdings" panose="05000000000000000000" pitchFamily="2" charset="2"/>
                </a:pPr>
                <a:endParaRPr lang="zh-CN" altLang="zh-CN" sz="2000" b="1" dirty="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7193" name="Text Box 30"/>
            <p:cNvSpPr txBox="1"/>
            <p:nvPr/>
          </p:nvSpPr>
          <p:spPr>
            <a:xfrm>
              <a:off x="4941" y="7843"/>
              <a:ext cx="3465" cy="731"/>
            </a:xfrm>
            <a:prstGeom prst="rect">
              <a:avLst/>
            </a:prstGeom>
            <a:noFill/>
            <a:ln w="9525">
              <a:noFill/>
            </a:ln>
            <a:effectLst>
              <a:outerShdw dist="17961" dir="2699999" algn="ctr" rotWithShape="0">
                <a:srgbClr val="1C1C1C">
                  <a:alpha val="50000"/>
                </a:srgbClr>
              </a:outerShdw>
            </a:effectLst>
          </p:spPr>
          <p:txBody>
            <a:bodyPr anchor="t" anchorCtr="0">
              <a:spAutoFit/>
            </a:bodyPr>
            <a:p>
              <a:pPr algn="ctr">
                <a:buFont typeface="Wingdings" panose="05000000000000000000" pitchFamily="2" charset="2"/>
              </a:pPr>
              <a:r>
                <a:rPr lang="zh-CN" altLang="en-US" sz="2400" dirty="0">
                  <a:solidFill>
                    <a:schemeClr val="bg1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合格员工</a:t>
              </a:r>
              <a:endParaRPr lang="zh-CN" altLang="en-US" sz="2400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grpSp>
          <p:nvGrpSpPr>
            <p:cNvPr id="7194" name="Group 28"/>
            <p:cNvGrpSpPr/>
            <p:nvPr/>
          </p:nvGrpSpPr>
          <p:grpSpPr>
            <a:xfrm>
              <a:off x="54" y="5872"/>
              <a:ext cx="2848" cy="650"/>
              <a:chOff x="0" y="0"/>
              <a:chExt cx="4058" cy="480"/>
            </a:xfrm>
          </p:grpSpPr>
          <p:sp>
            <p:nvSpPr>
              <p:cNvPr id="90" name="AutoShape 5"/>
              <p:cNvSpPr>
                <a:spLocks noChangeArrowheads="1"/>
              </p:cNvSpPr>
              <p:nvPr/>
            </p:nvSpPr>
            <p:spPr bwMode="auto">
              <a:xfrm>
                <a:off x="1" y="-6"/>
                <a:ext cx="4057" cy="480"/>
              </a:xfrm>
              <a:prstGeom prst="roundRect">
                <a:avLst>
                  <a:gd name="adj" fmla="val 17509"/>
                </a:avLst>
              </a:prstGeom>
              <a:gradFill rotWithShape="1">
                <a:gsLst>
                  <a:gs pos="0">
                    <a:schemeClr val="accent2"/>
                  </a:gs>
                  <a:gs pos="50000">
                    <a:srgbClr val="E36C09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zh-CN" sz="16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grpSp>
            <p:nvGrpSpPr>
              <p:cNvPr id="7196" name="Group 30"/>
              <p:cNvGrpSpPr/>
              <p:nvPr/>
            </p:nvGrpSpPr>
            <p:grpSpPr>
              <a:xfrm>
                <a:off x="11" y="15"/>
                <a:ext cx="4042" cy="444"/>
                <a:chOff x="0" y="0"/>
                <a:chExt cx="3987" cy="444"/>
              </a:xfrm>
            </p:grpSpPr>
            <p:sp>
              <p:nvSpPr>
                <p:cNvPr id="7197" name="AutoShape 7"/>
                <p:cNvSpPr/>
                <p:nvPr/>
              </p:nvSpPr>
              <p:spPr>
                <a:xfrm>
                  <a:off x="0" y="330"/>
                  <a:ext cx="3987" cy="114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chemeClr val="accent2">
                        <a:alpha val="0"/>
                      </a:schemeClr>
                    </a:gs>
                    <a:gs pos="100000">
                      <a:srgbClr val="FFFFFF"/>
                    </a:gs>
                  </a:gsLst>
                  <a:lin ang="5400000" scaled="1"/>
                  <a:tileRect/>
                </a:gradFill>
                <a:ln w="9525">
                  <a:noFill/>
                </a:ln>
              </p:spPr>
              <p:txBody>
                <a:bodyPr wrap="none" anchor="ctr" anchorCtr="0"/>
                <a:p>
                  <a:pPr>
                    <a:buFont typeface="Wingdings" panose="05000000000000000000" pitchFamily="2" charset="2"/>
                  </a:pPr>
                  <a:endParaRPr lang="zh-CN" altLang="zh-CN" b="1" dirty="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7198" name="AutoShape 8"/>
                <p:cNvSpPr/>
                <p:nvPr/>
              </p:nvSpPr>
              <p:spPr>
                <a:xfrm>
                  <a:off x="0" y="0"/>
                  <a:ext cx="3987" cy="114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FEE9D9"/>
                    </a:gs>
                    <a:gs pos="100000">
                      <a:schemeClr val="accent2">
                        <a:alpha val="0"/>
                      </a:schemeClr>
                    </a:gs>
                  </a:gsLst>
                  <a:lin ang="5400000" scaled="1"/>
                  <a:tileRect/>
                </a:gradFill>
                <a:ln w="9525">
                  <a:noFill/>
                </a:ln>
              </p:spPr>
              <p:txBody>
                <a:bodyPr wrap="none" anchor="ctr" anchorCtr="0"/>
                <a:p>
                  <a:pPr>
                    <a:buFont typeface="Wingdings" panose="05000000000000000000" pitchFamily="2" charset="2"/>
                  </a:pPr>
                  <a:endParaRPr lang="zh-CN" altLang="zh-CN" b="1" dirty="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</p:grpSp>
        </p:grpSp>
        <p:sp>
          <p:nvSpPr>
            <p:cNvPr id="7199" name="Text Box 19"/>
            <p:cNvSpPr txBox="1"/>
            <p:nvPr/>
          </p:nvSpPr>
          <p:spPr>
            <a:xfrm>
              <a:off x="0" y="5898"/>
              <a:ext cx="2958" cy="528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p>
              <a:pPr algn="ctr">
                <a:spcBef>
                  <a:spcPct val="50000"/>
                </a:spcBef>
                <a:buFont typeface="Wingdings" panose="05000000000000000000" pitchFamily="2" charset="2"/>
              </a:pPr>
              <a:r>
                <a:rPr lang="zh-CN" altLang="en-US" dirty="0">
                  <a:solidFill>
                    <a:srgbClr val="FFFFFF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顶岗实习成绩 </a:t>
              </a:r>
              <a:endParaRPr lang="zh-CN" altLang="en-US" dirty="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grpSp>
          <p:nvGrpSpPr>
            <p:cNvPr id="7200" name="Group 34"/>
            <p:cNvGrpSpPr/>
            <p:nvPr/>
          </p:nvGrpSpPr>
          <p:grpSpPr>
            <a:xfrm>
              <a:off x="2304" y="6812"/>
              <a:ext cx="2879" cy="650"/>
              <a:chOff x="0" y="0"/>
              <a:chExt cx="4058" cy="480"/>
            </a:xfrm>
          </p:grpSpPr>
          <p:sp>
            <p:nvSpPr>
              <p:cNvPr id="7201" name="AutoShape 15"/>
              <p:cNvSpPr/>
              <p:nvPr/>
            </p:nvSpPr>
            <p:spPr>
              <a:xfrm>
                <a:off x="0" y="0"/>
                <a:ext cx="4058" cy="480"/>
              </a:xfrm>
              <a:prstGeom prst="roundRect">
                <a:avLst>
                  <a:gd name="adj" fmla="val 17509"/>
                </a:avLst>
              </a:prstGeom>
              <a:gradFill rotWithShape="1">
                <a:gsLst>
                  <a:gs pos="0">
                    <a:srgbClr val="2328FB">
                      <a:alpha val="100000"/>
                    </a:srgbClr>
                  </a:gs>
                  <a:gs pos="50000">
                    <a:srgbClr val="4187C6">
                      <a:alpha val="100000"/>
                    </a:srgbClr>
                  </a:gs>
                  <a:gs pos="100000">
                    <a:srgbClr val="4792D7">
                      <a:alpha val="100000"/>
                    </a:srgbClr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 wrap="none" anchor="ctr" anchorCtr="0"/>
              <a:p>
                <a:pPr>
                  <a:buFont typeface="Wingdings" panose="05000000000000000000" pitchFamily="2" charset="2"/>
                </a:pPr>
                <a:endParaRPr lang="zh-CN" altLang="zh-CN" sz="2000" b="1" dirty="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grpSp>
            <p:nvGrpSpPr>
              <p:cNvPr id="7202" name="Group 36"/>
              <p:cNvGrpSpPr/>
              <p:nvPr/>
            </p:nvGrpSpPr>
            <p:grpSpPr>
              <a:xfrm>
                <a:off x="11" y="15"/>
                <a:ext cx="4042" cy="444"/>
                <a:chOff x="0" y="0"/>
                <a:chExt cx="3987" cy="444"/>
              </a:xfrm>
            </p:grpSpPr>
            <p:sp>
              <p:nvSpPr>
                <p:cNvPr id="7203" name="AutoShape 17"/>
                <p:cNvSpPr/>
                <p:nvPr/>
              </p:nvSpPr>
              <p:spPr>
                <a:xfrm>
                  <a:off x="0" y="330"/>
                  <a:ext cx="3987" cy="114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chemeClr val="folHlink">
                        <a:alpha val="0"/>
                      </a:schemeClr>
                    </a:gs>
                    <a:gs pos="100000">
                      <a:srgbClr val="FFFFFF"/>
                    </a:gs>
                  </a:gsLst>
                  <a:lin ang="5400000" scaled="1"/>
                  <a:tileRect/>
                </a:gradFill>
                <a:ln w="9525">
                  <a:noFill/>
                </a:ln>
              </p:spPr>
              <p:txBody>
                <a:bodyPr wrap="none" anchor="ctr" anchorCtr="0"/>
                <a:p>
                  <a:pPr>
                    <a:buFont typeface="Wingdings" panose="05000000000000000000" pitchFamily="2" charset="2"/>
                  </a:pPr>
                  <a:endParaRPr lang="zh-CN" altLang="zh-CN" sz="2000" b="1" dirty="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7204" name="AutoShape 18"/>
                <p:cNvSpPr/>
                <p:nvPr/>
              </p:nvSpPr>
              <p:spPr>
                <a:xfrm>
                  <a:off x="0" y="0"/>
                  <a:ext cx="3987" cy="114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D6E7F6"/>
                    </a:gs>
                    <a:gs pos="100000">
                      <a:schemeClr val="accent1">
                        <a:alpha val="0"/>
                      </a:schemeClr>
                    </a:gs>
                  </a:gsLst>
                  <a:lin ang="5400000" scaled="1"/>
                  <a:tileRect/>
                </a:gradFill>
                <a:ln w="9525">
                  <a:noFill/>
                </a:ln>
              </p:spPr>
              <p:txBody>
                <a:bodyPr wrap="none" anchor="ctr" anchorCtr="0"/>
                <a:p>
                  <a:pPr>
                    <a:buFont typeface="Wingdings" panose="05000000000000000000" pitchFamily="2" charset="2"/>
                  </a:pPr>
                  <a:endParaRPr lang="zh-CN" altLang="zh-CN" sz="2000" b="1" dirty="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</p:grpSp>
        </p:grpSp>
        <p:sp>
          <p:nvSpPr>
            <p:cNvPr id="7205" name="AutoShape 14"/>
            <p:cNvSpPr/>
            <p:nvPr/>
          </p:nvSpPr>
          <p:spPr>
            <a:xfrm>
              <a:off x="454" y="2577"/>
              <a:ext cx="2087" cy="555"/>
            </a:xfrm>
            <a:prstGeom prst="homePlate">
              <a:avLst>
                <a:gd name="adj" fmla="val 39797"/>
              </a:avLst>
            </a:prstGeom>
            <a:gradFill rotWithShape="1">
              <a:gsLst>
                <a:gs pos="0">
                  <a:schemeClr val="folHlink"/>
                </a:gs>
                <a:gs pos="100000">
                  <a:srgbClr val="78486B"/>
                </a:gs>
              </a:gsLst>
              <a:lin ang="5400000" scaled="1"/>
              <a:tileRect/>
            </a:gradFill>
            <a:ln w="19050" cap="flat" cmpd="sng">
              <a:solidFill>
                <a:srgbClr val="FEFFFF"/>
              </a:solidFill>
              <a:prstDash val="solid"/>
              <a:miter/>
              <a:headEnd type="none" w="med" len="med"/>
              <a:tailEnd type="none" w="med" len="med"/>
            </a:ln>
            <a:effectLst>
              <a:outerShdw dist="53882" dir="2699999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 anchorCtr="0"/>
            <a:p>
              <a:pPr>
                <a:buFont typeface="Wingdings" panose="05000000000000000000" pitchFamily="2" charset="2"/>
              </a:pPr>
              <a:r>
                <a:rPr lang="zh-CN" altLang="en-US" dirty="0">
                  <a:solidFill>
                    <a:schemeClr val="bg1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顶岗实习</a:t>
              </a:r>
              <a:endParaRPr lang="zh-CN" altLang="en-US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7206" name="AutoShape 14"/>
            <p:cNvSpPr/>
            <p:nvPr/>
          </p:nvSpPr>
          <p:spPr>
            <a:xfrm>
              <a:off x="454" y="3296"/>
              <a:ext cx="2087" cy="555"/>
            </a:xfrm>
            <a:prstGeom prst="homePlate">
              <a:avLst>
                <a:gd name="adj" fmla="val 39797"/>
              </a:avLst>
            </a:prstGeom>
            <a:gradFill rotWithShape="1">
              <a:gsLst>
                <a:gs pos="0">
                  <a:schemeClr val="folHlink"/>
                </a:gs>
                <a:gs pos="100000">
                  <a:srgbClr val="78486B"/>
                </a:gs>
              </a:gsLst>
              <a:lin ang="5400000" scaled="1"/>
              <a:tileRect/>
            </a:gradFill>
            <a:ln w="19050" cap="flat" cmpd="sng">
              <a:solidFill>
                <a:srgbClr val="FEFFFF"/>
              </a:solidFill>
              <a:prstDash val="solid"/>
              <a:miter/>
              <a:headEnd type="none" w="med" len="med"/>
              <a:tailEnd type="none" w="med" len="med"/>
            </a:ln>
            <a:effectLst>
              <a:outerShdw dist="53882" dir="2699999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 anchorCtr="0"/>
            <a:p>
              <a:pPr>
                <a:buFont typeface="Wingdings" panose="05000000000000000000" pitchFamily="2" charset="2"/>
              </a:pPr>
              <a:r>
                <a:rPr lang="zh-CN" altLang="en-US" dirty="0">
                  <a:solidFill>
                    <a:schemeClr val="bg1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跟踪管理</a:t>
              </a:r>
              <a:endParaRPr lang="zh-CN" altLang="en-US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7207" name="AutoShape 14"/>
            <p:cNvSpPr/>
            <p:nvPr/>
          </p:nvSpPr>
          <p:spPr>
            <a:xfrm>
              <a:off x="454" y="4017"/>
              <a:ext cx="2087" cy="555"/>
            </a:xfrm>
            <a:prstGeom prst="homePlate">
              <a:avLst>
                <a:gd name="adj" fmla="val 39797"/>
              </a:avLst>
            </a:prstGeom>
            <a:gradFill rotWithShape="1">
              <a:gsLst>
                <a:gs pos="0">
                  <a:schemeClr val="folHlink"/>
                </a:gs>
                <a:gs pos="100000">
                  <a:srgbClr val="78486B"/>
                </a:gs>
              </a:gsLst>
              <a:lin ang="5400000" scaled="1"/>
              <a:tileRect/>
            </a:gradFill>
            <a:ln w="19050" cap="flat" cmpd="sng">
              <a:solidFill>
                <a:srgbClr val="FEFFFF"/>
              </a:solidFill>
              <a:prstDash val="solid"/>
              <a:miter/>
              <a:headEnd type="none" w="med" len="med"/>
              <a:tailEnd type="none" w="med" len="med"/>
            </a:ln>
            <a:effectLst>
              <a:outerShdw dist="53882" dir="2699999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 anchorCtr="0"/>
            <a:p>
              <a:pPr>
                <a:buFont typeface="Wingdings" panose="05000000000000000000" pitchFamily="2" charset="2"/>
              </a:pPr>
              <a:r>
                <a:rPr lang="zh-CN" altLang="en-US" dirty="0">
                  <a:solidFill>
                    <a:schemeClr val="bg1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学中做</a:t>
              </a:r>
              <a:endParaRPr lang="zh-CN" altLang="en-US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7208" name="AutoShape 14"/>
            <p:cNvSpPr/>
            <p:nvPr/>
          </p:nvSpPr>
          <p:spPr>
            <a:xfrm>
              <a:off x="454" y="4736"/>
              <a:ext cx="2087" cy="555"/>
            </a:xfrm>
            <a:prstGeom prst="homePlate">
              <a:avLst>
                <a:gd name="adj" fmla="val 39797"/>
              </a:avLst>
            </a:prstGeom>
            <a:gradFill rotWithShape="1">
              <a:gsLst>
                <a:gs pos="0">
                  <a:schemeClr val="folHlink"/>
                </a:gs>
                <a:gs pos="100000">
                  <a:srgbClr val="78486B"/>
                </a:gs>
              </a:gsLst>
              <a:lin ang="5400000" scaled="1"/>
              <a:tileRect/>
            </a:gradFill>
            <a:ln w="19050" cap="flat" cmpd="sng">
              <a:solidFill>
                <a:srgbClr val="FEFFFF"/>
              </a:solidFill>
              <a:prstDash val="solid"/>
              <a:miter/>
              <a:headEnd type="none" w="med" len="med"/>
              <a:tailEnd type="none" w="med" len="med"/>
            </a:ln>
            <a:effectLst>
              <a:outerShdw dist="53882" dir="2699999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 anchorCtr="0"/>
            <a:p>
              <a:pPr>
                <a:buFont typeface="Wingdings" panose="05000000000000000000" pitchFamily="2" charset="2"/>
              </a:pPr>
              <a:r>
                <a:rPr lang="zh-CN" altLang="en-US" dirty="0">
                  <a:solidFill>
                    <a:schemeClr val="bg1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做中学</a:t>
              </a:r>
              <a:endParaRPr lang="zh-CN" altLang="en-US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7209" name="AutoShape 14"/>
            <p:cNvSpPr/>
            <p:nvPr/>
          </p:nvSpPr>
          <p:spPr>
            <a:xfrm rot="10800000">
              <a:off x="5936" y="2577"/>
              <a:ext cx="2365" cy="530"/>
            </a:xfrm>
            <a:prstGeom prst="homePlate">
              <a:avLst>
                <a:gd name="adj" fmla="val 39767"/>
              </a:avLst>
            </a:prstGeom>
            <a:gradFill rotWithShape="1">
              <a:gsLst>
                <a:gs pos="0">
                  <a:schemeClr val="folHlink"/>
                </a:gs>
                <a:gs pos="100000">
                  <a:srgbClr val="78486B"/>
                </a:gs>
              </a:gsLst>
              <a:lin ang="5400000" scaled="1"/>
              <a:tileRect/>
            </a:gradFill>
            <a:ln w="19050" cap="flat" cmpd="sng">
              <a:solidFill>
                <a:srgbClr val="FEFFFF"/>
              </a:solidFill>
              <a:prstDash val="solid"/>
              <a:miter/>
              <a:headEnd type="none" w="med" len="med"/>
              <a:tailEnd type="none" w="med" len="med"/>
            </a:ln>
            <a:effectLst>
              <a:outerShdw dist="53882" dir="2699999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 anchorCtr="0"/>
            <a:p>
              <a:pPr>
                <a:buFont typeface="Wingdings" panose="05000000000000000000" pitchFamily="2" charset="2"/>
              </a:pPr>
              <a:endParaRPr lang="zh-CN" altLang="zh-CN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7210" name="TextBox 144"/>
            <p:cNvSpPr txBox="1"/>
            <p:nvPr/>
          </p:nvSpPr>
          <p:spPr>
            <a:xfrm>
              <a:off x="5959" y="2600"/>
              <a:ext cx="2479" cy="582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p>
              <a:pPr>
                <a:buFont typeface="Wingdings" panose="05000000000000000000" pitchFamily="2" charset="2"/>
              </a:pPr>
              <a:r>
                <a:rPr lang="zh-CN" altLang="en-US" dirty="0">
                  <a:solidFill>
                    <a:schemeClr val="bg1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专业知识学习</a:t>
              </a:r>
              <a:endParaRPr lang="zh-CN" altLang="en-US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7211" name="AutoShape 14"/>
            <p:cNvSpPr/>
            <p:nvPr/>
          </p:nvSpPr>
          <p:spPr>
            <a:xfrm rot="10800000">
              <a:off x="5901" y="3296"/>
              <a:ext cx="2400" cy="555"/>
            </a:xfrm>
            <a:prstGeom prst="homePlate">
              <a:avLst>
                <a:gd name="adj" fmla="val 39779"/>
              </a:avLst>
            </a:prstGeom>
            <a:gradFill rotWithShape="1">
              <a:gsLst>
                <a:gs pos="0">
                  <a:schemeClr val="folHlink"/>
                </a:gs>
                <a:gs pos="100000">
                  <a:srgbClr val="78486B"/>
                </a:gs>
              </a:gsLst>
              <a:lin ang="5400000" scaled="1"/>
              <a:tileRect/>
            </a:gradFill>
            <a:ln w="19050" cap="flat" cmpd="sng">
              <a:solidFill>
                <a:srgbClr val="FEFFFF"/>
              </a:solidFill>
              <a:prstDash val="solid"/>
              <a:miter/>
              <a:headEnd type="none" w="med" len="med"/>
              <a:tailEnd type="none" w="med" len="med"/>
            </a:ln>
            <a:effectLst>
              <a:outerShdw dist="53882" dir="2699999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 anchorCtr="0"/>
            <a:p>
              <a:pPr>
                <a:buFont typeface="Wingdings" panose="05000000000000000000" pitchFamily="2" charset="2"/>
              </a:pPr>
              <a:endParaRPr lang="zh-CN" altLang="zh-CN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7212" name="TextBox 147"/>
            <p:cNvSpPr txBox="1"/>
            <p:nvPr/>
          </p:nvSpPr>
          <p:spPr>
            <a:xfrm>
              <a:off x="5914" y="3312"/>
              <a:ext cx="2570" cy="582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p>
              <a:pPr>
                <a:buFont typeface="Wingdings" panose="05000000000000000000" pitchFamily="2" charset="2"/>
              </a:pPr>
              <a:r>
                <a:rPr lang="zh-CN" altLang="en-US" dirty="0">
                  <a:solidFill>
                    <a:schemeClr val="bg1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专业技能学习</a:t>
              </a:r>
              <a:endParaRPr lang="zh-CN" altLang="en-US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7213" name="AutoShape 14"/>
            <p:cNvSpPr/>
            <p:nvPr/>
          </p:nvSpPr>
          <p:spPr>
            <a:xfrm rot="10800000">
              <a:off x="5901" y="4015"/>
              <a:ext cx="2400" cy="555"/>
            </a:xfrm>
            <a:prstGeom prst="homePlate">
              <a:avLst>
                <a:gd name="adj" fmla="val 39779"/>
              </a:avLst>
            </a:prstGeom>
            <a:gradFill rotWithShape="1">
              <a:gsLst>
                <a:gs pos="0">
                  <a:schemeClr val="folHlink"/>
                </a:gs>
                <a:gs pos="100000">
                  <a:srgbClr val="78486B"/>
                </a:gs>
              </a:gsLst>
              <a:lin ang="5400000" scaled="1"/>
              <a:tileRect/>
            </a:gradFill>
            <a:ln w="19050" cap="flat" cmpd="sng">
              <a:solidFill>
                <a:srgbClr val="FEFFFF"/>
              </a:solidFill>
              <a:prstDash val="solid"/>
              <a:miter/>
              <a:headEnd type="none" w="med" len="med"/>
              <a:tailEnd type="none" w="med" len="med"/>
            </a:ln>
            <a:effectLst>
              <a:outerShdw dist="53882" dir="2699999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 anchorCtr="0"/>
            <a:p>
              <a:pPr>
                <a:buFont typeface="Wingdings" panose="05000000000000000000" pitchFamily="2" charset="2"/>
              </a:pPr>
              <a:endParaRPr lang="zh-CN" altLang="zh-CN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7214" name="TextBox 149"/>
            <p:cNvSpPr txBox="1"/>
            <p:nvPr/>
          </p:nvSpPr>
          <p:spPr>
            <a:xfrm>
              <a:off x="5891" y="4035"/>
              <a:ext cx="2479" cy="582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p>
              <a:pPr>
                <a:buFont typeface="Wingdings" panose="05000000000000000000" pitchFamily="2" charset="2"/>
              </a:pPr>
              <a:r>
                <a:rPr lang="zh-CN" altLang="en-US" dirty="0">
                  <a:solidFill>
                    <a:schemeClr val="bg1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综合专业能力</a:t>
              </a:r>
              <a:endParaRPr lang="zh-CN" altLang="en-US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7215" name="AutoShape 14"/>
            <p:cNvSpPr/>
            <p:nvPr/>
          </p:nvSpPr>
          <p:spPr>
            <a:xfrm rot="10800000">
              <a:off x="5901" y="4736"/>
              <a:ext cx="2400" cy="555"/>
            </a:xfrm>
            <a:prstGeom prst="homePlate">
              <a:avLst>
                <a:gd name="adj" fmla="val 39779"/>
              </a:avLst>
            </a:prstGeom>
            <a:gradFill rotWithShape="1">
              <a:gsLst>
                <a:gs pos="0">
                  <a:schemeClr val="folHlink"/>
                </a:gs>
                <a:gs pos="100000">
                  <a:srgbClr val="78486B"/>
                </a:gs>
              </a:gsLst>
              <a:lin ang="5400000" scaled="1"/>
              <a:tileRect/>
            </a:gradFill>
            <a:ln w="19050" cap="flat" cmpd="sng">
              <a:solidFill>
                <a:srgbClr val="FEFFFF"/>
              </a:solidFill>
              <a:prstDash val="solid"/>
              <a:miter/>
              <a:headEnd type="none" w="med" len="med"/>
              <a:tailEnd type="none" w="med" len="med"/>
            </a:ln>
            <a:effectLst>
              <a:outerShdw dist="53882" dir="2699999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 anchorCtr="0"/>
            <a:p>
              <a:pPr>
                <a:buFont typeface="Wingdings" panose="05000000000000000000" pitchFamily="2" charset="2"/>
              </a:pPr>
              <a:endParaRPr lang="zh-CN" altLang="zh-CN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7216" name="TextBox 151"/>
            <p:cNvSpPr txBox="1"/>
            <p:nvPr/>
          </p:nvSpPr>
          <p:spPr>
            <a:xfrm>
              <a:off x="5708" y="4755"/>
              <a:ext cx="2880" cy="582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p>
              <a:pPr algn="ctr">
                <a:buFont typeface="Wingdings" panose="05000000000000000000" pitchFamily="2" charset="2"/>
              </a:pPr>
              <a:r>
                <a:rPr lang="zh-CN" altLang="en-US" dirty="0">
                  <a:solidFill>
                    <a:schemeClr val="bg1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岗位适应实训</a:t>
              </a:r>
              <a:endParaRPr lang="zh-CN" altLang="en-US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7217" name="Text Box 19"/>
            <p:cNvSpPr txBox="1"/>
            <p:nvPr/>
          </p:nvSpPr>
          <p:spPr>
            <a:xfrm>
              <a:off x="5345" y="5882"/>
              <a:ext cx="3550" cy="533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p>
              <a:pPr algn="ctr">
                <a:spcBef>
                  <a:spcPct val="50000"/>
                </a:spcBef>
                <a:buFont typeface="Wingdings" panose="05000000000000000000" pitchFamily="2" charset="2"/>
              </a:pPr>
              <a:r>
                <a:rPr lang="zh-CN" altLang="en-US" dirty="0">
                  <a:solidFill>
                    <a:srgbClr val="FFFFFF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校内综合成绩 </a:t>
              </a:r>
              <a:endParaRPr lang="zh-CN" altLang="en-US" dirty="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7218" name="Line 25"/>
            <p:cNvSpPr/>
            <p:nvPr/>
          </p:nvSpPr>
          <p:spPr>
            <a:xfrm>
              <a:off x="2801" y="2710"/>
              <a:ext cx="2888" cy="0"/>
            </a:xfrm>
            <a:prstGeom prst="line">
              <a:avLst/>
            </a:prstGeom>
            <a:ln w="28575" cap="rnd" cmpd="sng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</p:spPr>
        </p:sp>
        <p:sp>
          <p:nvSpPr>
            <p:cNvPr id="7219" name="TextBox 154"/>
            <p:cNvSpPr txBox="1"/>
            <p:nvPr/>
          </p:nvSpPr>
          <p:spPr>
            <a:xfrm>
              <a:off x="2604" y="2641"/>
              <a:ext cx="3600" cy="485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p>
              <a:pPr>
                <a:buFont typeface="Wingdings" panose="05000000000000000000" pitchFamily="2" charset="2"/>
              </a:pPr>
              <a:r>
                <a:rPr lang="zh-CN" altLang="en-US" sz="1600" dirty="0">
                  <a:latin typeface="Arial" panose="020B0604020202020204" pitchFamily="34" charset="0"/>
                  <a:ea typeface="宋体" panose="02010600030101010101" pitchFamily="2" charset="-122"/>
                </a:rPr>
                <a:t>共同制定人才培养方案</a:t>
              </a:r>
              <a:endParaRPr lang="zh-CN" altLang="en-US" sz="1600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7220" name="Line 25"/>
            <p:cNvSpPr/>
            <p:nvPr/>
          </p:nvSpPr>
          <p:spPr>
            <a:xfrm>
              <a:off x="2781" y="3110"/>
              <a:ext cx="2888" cy="0"/>
            </a:xfrm>
            <a:prstGeom prst="line">
              <a:avLst/>
            </a:prstGeom>
            <a:ln w="28575" cap="rnd" cmpd="sng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</p:spPr>
        </p:sp>
        <p:sp>
          <p:nvSpPr>
            <p:cNvPr id="7221" name="TextBox 156"/>
            <p:cNvSpPr txBox="1"/>
            <p:nvPr/>
          </p:nvSpPr>
          <p:spPr>
            <a:xfrm>
              <a:off x="2758" y="3081"/>
              <a:ext cx="3000" cy="485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p>
              <a:pPr algn="ctr">
                <a:buFont typeface="Wingdings" panose="05000000000000000000" pitchFamily="2" charset="2"/>
              </a:pPr>
              <a:r>
                <a:rPr lang="zh-CN" altLang="en-US" sz="1600" dirty="0">
                  <a:latin typeface="Arial" panose="020B0604020202020204" pitchFamily="34" charset="0"/>
                  <a:ea typeface="宋体" panose="02010600030101010101" pitchFamily="2" charset="-122"/>
                </a:rPr>
                <a:t>共构课程体系</a:t>
              </a:r>
              <a:endParaRPr lang="zh-CN" altLang="en-US" sz="1600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7222" name="Line 25"/>
            <p:cNvSpPr/>
            <p:nvPr/>
          </p:nvSpPr>
          <p:spPr>
            <a:xfrm>
              <a:off x="2781" y="3550"/>
              <a:ext cx="2888" cy="0"/>
            </a:xfrm>
            <a:prstGeom prst="line">
              <a:avLst/>
            </a:prstGeom>
            <a:ln w="28575" cap="rnd" cmpd="sng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</p:spPr>
        </p:sp>
        <p:sp>
          <p:nvSpPr>
            <p:cNvPr id="7223" name="TextBox 158"/>
            <p:cNvSpPr txBox="1"/>
            <p:nvPr/>
          </p:nvSpPr>
          <p:spPr>
            <a:xfrm>
              <a:off x="2758" y="3523"/>
              <a:ext cx="3000" cy="485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p>
              <a:pPr algn="ctr">
                <a:buFont typeface="Wingdings" panose="05000000000000000000" pitchFamily="2" charset="2"/>
              </a:pPr>
              <a:r>
                <a:rPr lang="zh-CN" altLang="en-US" sz="1600" dirty="0">
                  <a:latin typeface="Arial" panose="020B0604020202020204" pitchFamily="34" charset="0"/>
                  <a:ea typeface="宋体" panose="02010600030101010101" pitchFamily="2" charset="-122"/>
                </a:rPr>
                <a:t>共建教学团队</a:t>
              </a:r>
              <a:endParaRPr lang="zh-CN" altLang="en-US" sz="1600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7224" name="Line 25"/>
            <p:cNvSpPr/>
            <p:nvPr/>
          </p:nvSpPr>
          <p:spPr>
            <a:xfrm>
              <a:off x="2781" y="3957"/>
              <a:ext cx="2888" cy="0"/>
            </a:xfrm>
            <a:prstGeom prst="line">
              <a:avLst/>
            </a:prstGeom>
            <a:ln w="28575" cap="rnd" cmpd="sng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</p:spPr>
        </p:sp>
        <p:sp>
          <p:nvSpPr>
            <p:cNvPr id="7225" name="TextBox 160"/>
            <p:cNvSpPr txBox="1"/>
            <p:nvPr/>
          </p:nvSpPr>
          <p:spPr>
            <a:xfrm>
              <a:off x="2764" y="3889"/>
              <a:ext cx="3000" cy="485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p>
              <a:pPr algn="ctr">
                <a:buFont typeface="Wingdings" panose="05000000000000000000" pitchFamily="2" charset="2"/>
              </a:pPr>
              <a:r>
                <a:rPr lang="zh-CN" altLang="en-US" sz="1600" dirty="0">
                  <a:latin typeface="Arial" panose="020B0604020202020204" pitchFamily="34" charset="0"/>
                  <a:ea typeface="宋体" panose="02010600030101010101" pitchFamily="2" charset="-122"/>
                </a:rPr>
                <a:t>共建实训基地</a:t>
              </a:r>
              <a:endParaRPr lang="zh-CN" altLang="en-US" sz="1600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7226" name="Line 25"/>
            <p:cNvSpPr/>
            <p:nvPr/>
          </p:nvSpPr>
          <p:spPr>
            <a:xfrm>
              <a:off x="2781" y="4357"/>
              <a:ext cx="2888" cy="0"/>
            </a:xfrm>
            <a:prstGeom prst="line">
              <a:avLst/>
            </a:prstGeom>
            <a:ln w="28575" cap="rnd" cmpd="sng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</p:spPr>
        </p:sp>
        <p:sp>
          <p:nvSpPr>
            <p:cNvPr id="7227" name="TextBox 162"/>
            <p:cNvSpPr txBox="1"/>
            <p:nvPr/>
          </p:nvSpPr>
          <p:spPr>
            <a:xfrm>
              <a:off x="2903" y="4294"/>
              <a:ext cx="3000" cy="485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p>
              <a:pPr algn="ctr">
                <a:buFont typeface="Wingdings" panose="05000000000000000000" pitchFamily="2" charset="2"/>
              </a:pPr>
              <a:r>
                <a:rPr lang="zh-CN" altLang="en-US" sz="1600" dirty="0">
                  <a:latin typeface="Arial" panose="020B0604020202020204" pitchFamily="34" charset="0"/>
                  <a:ea typeface="宋体" panose="02010600030101010101" pitchFamily="2" charset="-122"/>
                </a:rPr>
                <a:t>共同教育管理学生</a:t>
              </a:r>
              <a:endParaRPr lang="zh-CN" altLang="en-US" sz="1600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7228" name="Line 25"/>
            <p:cNvSpPr/>
            <p:nvPr/>
          </p:nvSpPr>
          <p:spPr>
            <a:xfrm>
              <a:off x="2781" y="4777"/>
              <a:ext cx="2888" cy="0"/>
            </a:xfrm>
            <a:prstGeom prst="line">
              <a:avLst/>
            </a:prstGeom>
            <a:ln w="28575" cap="rnd" cmpd="sng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</p:spPr>
        </p:sp>
        <p:sp>
          <p:nvSpPr>
            <p:cNvPr id="7229" name="TextBox 164"/>
            <p:cNvSpPr txBox="1"/>
            <p:nvPr/>
          </p:nvSpPr>
          <p:spPr>
            <a:xfrm>
              <a:off x="2749" y="4817"/>
              <a:ext cx="3360" cy="485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p>
              <a:pPr algn="ctr">
                <a:buFont typeface="Wingdings" panose="05000000000000000000" pitchFamily="2" charset="2"/>
              </a:pPr>
              <a:r>
                <a:rPr lang="zh-CN" altLang="en-US" sz="1600" dirty="0">
                  <a:latin typeface="Arial" panose="020B0604020202020204" pitchFamily="34" charset="0"/>
                  <a:ea typeface="宋体" panose="02010600030101010101" pitchFamily="2" charset="-122"/>
                </a:rPr>
                <a:t>共同开展就业指导</a:t>
              </a:r>
              <a:endParaRPr lang="zh-CN" altLang="en-US" sz="1600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grpSp>
          <p:nvGrpSpPr>
            <p:cNvPr id="7230" name="Group 64"/>
            <p:cNvGrpSpPr/>
            <p:nvPr/>
          </p:nvGrpSpPr>
          <p:grpSpPr>
            <a:xfrm rot="-5400000">
              <a:off x="8199" y="3637"/>
              <a:ext cx="3000" cy="890"/>
              <a:chOff x="0" y="0"/>
              <a:chExt cx="4058" cy="480"/>
            </a:xfrm>
          </p:grpSpPr>
          <p:sp>
            <p:nvSpPr>
              <p:cNvPr id="7231" name="AutoShape 15"/>
              <p:cNvSpPr/>
              <p:nvPr/>
            </p:nvSpPr>
            <p:spPr>
              <a:xfrm>
                <a:off x="0" y="0"/>
                <a:ext cx="4058" cy="480"/>
              </a:xfrm>
              <a:prstGeom prst="roundRect">
                <a:avLst>
                  <a:gd name="adj" fmla="val 17509"/>
                </a:avLst>
              </a:prstGeom>
              <a:gradFill rotWithShape="1">
                <a:gsLst>
                  <a:gs pos="0">
                    <a:srgbClr val="2328FB">
                      <a:alpha val="100000"/>
                    </a:srgbClr>
                  </a:gs>
                  <a:gs pos="50000">
                    <a:srgbClr val="4187C6">
                      <a:alpha val="100000"/>
                    </a:srgbClr>
                  </a:gs>
                  <a:gs pos="100000">
                    <a:srgbClr val="4792D7">
                      <a:alpha val="100000"/>
                    </a:srgbClr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 wrap="none" anchor="ctr" anchorCtr="0"/>
              <a:p>
                <a:pPr>
                  <a:buFont typeface="Wingdings" panose="05000000000000000000" pitchFamily="2" charset="2"/>
                </a:pPr>
                <a:endParaRPr lang="zh-CN" altLang="zh-CN" sz="2000" b="1" dirty="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grpSp>
            <p:nvGrpSpPr>
              <p:cNvPr id="7232" name="Group 66"/>
              <p:cNvGrpSpPr/>
              <p:nvPr/>
            </p:nvGrpSpPr>
            <p:grpSpPr>
              <a:xfrm>
                <a:off x="10" y="15"/>
                <a:ext cx="4044" cy="444"/>
                <a:chOff x="0" y="0"/>
                <a:chExt cx="3989" cy="444"/>
              </a:xfrm>
            </p:grpSpPr>
            <p:sp>
              <p:nvSpPr>
                <p:cNvPr id="7233" name="AutoShape 17"/>
                <p:cNvSpPr/>
                <p:nvPr/>
              </p:nvSpPr>
              <p:spPr>
                <a:xfrm>
                  <a:off x="0" y="329"/>
                  <a:ext cx="3989" cy="115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chemeClr val="folHlink">
                        <a:alpha val="0"/>
                      </a:schemeClr>
                    </a:gs>
                    <a:gs pos="100000">
                      <a:srgbClr val="FFFFFF"/>
                    </a:gs>
                  </a:gsLst>
                  <a:lin ang="5400000" scaled="1"/>
                  <a:tileRect/>
                </a:gradFill>
                <a:ln w="9525">
                  <a:noFill/>
                </a:ln>
              </p:spPr>
              <p:txBody>
                <a:bodyPr wrap="none" anchor="ctr" anchorCtr="0"/>
                <a:p>
                  <a:pPr>
                    <a:buFont typeface="Wingdings" panose="05000000000000000000" pitchFamily="2" charset="2"/>
                  </a:pPr>
                  <a:endParaRPr lang="zh-CN" altLang="zh-CN" sz="2000" b="1" dirty="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7234" name="AutoShape 18"/>
                <p:cNvSpPr/>
                <p:nvPr/>
              </p:nvSpPr>
              <p:spPr>
                <a:xfrm>
                  <a:off x="0" y="0"/>
                  <a:ext cx="3989" cy="115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D6E7F6"/>
                    </a:gs>
                    <a:gs pos="100000">
                      <a:schemeClr val="accent1">
                        <a:alpha val="0"/>
                      </a:schemeClr>
                    </a:gs>
                  </a:gsLst>
                  <a:lin ang="5400000" scaled="1"/>
                  <a:tileRect/>
                </a:gradFill>
                <a:ln w="9525">
                  <a:noFill/>
                </a:ln>
              </p:spPr>
              <p:txBody>
                <a:bodyPr wrap="none" anchor="ctr" anchorCtr="0"/>
                <a:p>
                  <a:pPr>
                    <a:buFont typeface="Wingdings" panose="05000000000000000000" pitchFamily="2" charset="2"/>
                  </a:pPr>
                  <a:endParaRPr lang="zh-CN" altLang="zh-CN" sz="2000" b="1" dirty="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</p:grpSp>
        </p:grpSp>
        <p:grpSp>
          <p:nvGrpSpPr>
            <p:cNvPr id="7235" name="Group 69"/>
            <p:cNvGrpSpPr/>
            <p:nvPr/>
          </p:nvGrpSpPr>
          <p:grpSpPr>
            <a:xfrm rot="-5400000">
              <a:off x="9616" y="3677"/>
              <a:ext cx="3000" cy="765"/>
              <a:chOff x="0" y="0"/>
              <a:chExt cx="4058" cy="480"/>
            </a:xfrm>
          </p:grpSpPr>
          <p:grpSp>
            <p:nvGrpSpPr>
              <p:cNvPr id="7236" name="Group 70"/>
              <p:cNvGrpSpPr/>
              <p:nvPr/>
            </p:nvGrpSpPr>
            <p:grpSpPr>
              <a:xfrm rot="5400000">
                <a:off x="1687" y="-1910"/>
                <a:ext cx="584" cy="4298"/>
                <a:chOff x="0" y="0"/>
                <a:chExt cx="591312" cy="2017776"/>
              </a:xfrm>
            </p:grpSpPr>
            <p:pic>
              <p:nvPicPr>
                <p:cNvPr id="7237" name="AutoShape 15"/>
                <p:cNvPicPr/>
                <p:nvPr/>
              </p:nvPicPr>
              <p:blipFill>
                <a:blip r:embed="rId1"/>
                <a:stretch>
                  <a:fillRect/>
                </a:stretch>
              </p:blipFill>
              <p:spPr>
                <a:xfrm>
                  <a:off x="0" y="0"/>
                  <a:ext cx="591312" cy="201777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sp>
              <p:nvSpPr>
                <p:cNvPr id="7238" name="Text Box 72"/>
                <p:cNvSpPr txBox="1"/>
                <p:nvPr/>
              </p:nvSpPr>
              <p:spPr>
                <a:xfrm rot="-5400000">
                  <a:off x="-631487" y="767268"/>
                  <a:ext cx="1855176" cy="435951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none" anchor="ctr" anchorCtr="0"/>
                <a:p>
                  <a:pPr>
                    <a:buFont typeface="Wingdings" panose="05000000000000000000" pitchFamily="2" charset="2"/>
                  </a:pPr>
                  <a:endParaRPr lang="zh-CN" altLang="zh-CN" sz="2000" b="1" dirty="0">
                    <a:solidFill>
                      <a:srgbClr val="FFFFFF"/>
                    </a:solidFill>
                    <a:latin typeface="Verdana" panose="020B0604030504040204" pitchFamily="34" charset="0"/>
                    <a:ea typeface="宋体" panose="02010600030101010101" pitchFamily="2" charset="-122"/>
                  </a:endParaRPr>
                </a:p>
              </p:txBody>
            </p:sp>
          </p:grpSp>
          <p:grpSp>
            <p:nvGrpSpPr>
              <p:cNvPr id="7239" name="Group 73"/>
              <p:cNvGrpSpPr/>
              <p:nvPr/>
            </p:nvGrpSpPr>
            <p:grpSpPr>
              <a:xfrm>
                <a:off x="10" y="17"/>
                <a:ext cx="4044" cy="444"/>
                <a:chOff x="0" y="0"/>
                <a:chExt cx="3989" cy="444"/>
              </a:xfrm>
            </p:grpSpPr>
            <p:sp>
              <p:nvSpPr>
                <p:cNvPr id="7240" name="AutoShape 17"/>
                <p:cNvSpPr/>
                <p:nvPr/>
              </p:nvSpPr>
              <p:spPr>
                <a:xfrm>
                  <a:off x="0" y="328"/>
                  <a:ext cx="3989" cy="116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chemeClr val="folHlink">
                        <a:alpha val="0"/>
                      </a:schemeClr>
                    </a:gs>
                    <a:gs pos="100000">
                      <a:srgbClr val="FFFFFF"/>
                    </a:gs>
                  </a:gsLst>
                  <a:lin ang="5400000" scaled="1"/>
                  <a:tileRect/>
                </a:gradFill>
                <a:ln w="9525">
                  <a:noFill/>
                </a:ln>
              </p:spPr>
              <p:txBody>
                <a:bodyPr wrap="none" anchor="ctr" anchorCtr="0"/>
                <a:p>
                  <a:pPr>
                    <a:buFont typeface="Wingdings" panose="05000000000000000000" pitchFamily="2" charset="2"/>
                  </a:pPr>
                  <a:endParaRPr lang="zh-CN" altLang="zh-CN" sz="2000" b="1" dirty="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7241" name="AutoShape 18"/>
                <p:cNvSpPr/>
                <p:nvPr/>
              </p:nvSpPr>
              <p:spPr>
                <a:xfrm>
                  <a:off x="0" y="0"/>
                  <a:ext cx="3989" cy="116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D6E7F6"/>
                    </a:gs>
                    <a:gs pos="100000">
                      <a:schemeClr val="accent1">
                        <a:alpha val="0"/>
                      </a:schemeClr>
                    </a:gs>
                  </a:gsLst>
                  <a:lin ang="5400000" scaled="1"/>
                  <a:tileRect/>
                </a:gradFill>
                <a:ln w="9525">
                  <a:noFill/>
                </a:ln>
              </p:spPr>
              <p:txBody>
                <a:bodyPr wrap="none" anchor="ctr" anchorCtr="0"/>
                <a:p>
                  <a:pPr>
                    <a:buFont typeface="Wingdings" panose="05000000000000000000" pitchFamily="2" charset="2"/>
                  </a:pPr>
                  <a:endParaRPr lang="zh-CN" altLang="zh-CN" sz="2000" b="1" dirty="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</p:grpSp>
        </p:grpSp>
        <p:sp>
          <p:nvSpPr>
            <p:cNvPr id="7242" name="TextBox 179"/>
            <p:cNvSpPr txBox="1"/>
            <p:nvPr/>
          </p:nvSpPr>
          <p:spPr>
            <a:xfrm>
              <a:off x="9299" y="2921"/>
              <a:ext cx="775" cy="2699"/>
            </a:xfrm>
            <a:prstGeom prst="rect">
              <a:avLst/>
            </a:prstGeom>
            <a:noFill/>
            <a:ln w="9525">
              <a:noFill/>
            </a:ln>
          </p:spPr>
          <p:txBody>
            <a:bodyPr vert="eaVert" anchor="t" anchorCtr="0">
              <a:spAutoFit/>
            </a:bodyPr>
            <a:p>
              <a:pPr>
                <a:buFont typeface="Wingdings" panose="05000000000000000000" pitchFamily="2" charset="2"/>
              </a:pPr>
              <a:r>
                <a:rPr lang="zh-CN" altLang="en-US" sz="2000" dirty="0">
                  <a:solidFill>
                    <a:schemeClr val="bg1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职业综合素质</a:t>
              </a:r>
              <a:endParaRPr lang="zh-CN" altLang="en-US" sz="2000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7243" name="TextBox 180"/>
            <p:cNvSpPr txBox="1"/>
            <p:nvPr/>
          </p:nvSpPr>
          <p:spPr>
            <a:xfrm>
              <a:off x="10789" y="2901"/>
              <a:ext cx="775" cy="2742"/>
            </a:xfrm>
            <a:prstGeom prst="rect">
              <a:avLst/>
            </a:prstGeom>
            <a:noFill/>
            <a:ln w="9525">
              <a:noFill/>
            </a:ln>
          </p:spPr>
          <p:txBody>
            <a:bodyPr vert="eaVert" anchor="t" anchorCtr="0">
              <a:spAutoFit/>
            </a:bodyPr>
            <a:p>
              <a:pPr>
                <a:buFont typeface="Wingdings" panose="05000000000000000000" pitchFamily="2" charset="2"/>
              </a:pPr>
              <a:r>
                <a:rPr lang="zh-CN" altLang="en-US" sz="2000" dirty="0">
                  <a:solidFill>
                    <a:schemeClr val="bg1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职业资格认证</a:t>
              </a:r>
              <a:endParaRPr lang="zh-CN" altLang="en-US" sz="2000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grpSp>
          <p:nvGrpSpPr>
            <p:cNvPr id="7244" name="Group 78"/>
            <p:cNvGrpSpPr/>
            <p:nvPr/>
          </p:nvGrpSpPr>
          <p:grpSpPr>
            <a:xfrm>
              <a:off x="-51" y="1382"/>
              <a:ext cx="2952" cy="840"/>
              <a:chOff x="-49" y="0"/>
              <a:chExt cx="463" cy="402"/>
            </a:xfrm>
          </p:grpSpPr>
          <p:sp>
            <p:nvSpPr>
              <p:cNvPr id="7245" name="AutoShape 7"/>
              <p:cNvSpPr/>
              <p:nvPr/>
            </p:nvSpPr>
            <p:spPr>
              <a:xfrm>
                <a:off x="-49" y="0"/>
                <a:ext cx="463" cy="402"/>
              </a:xfrm>
              <a:prstGeom prst="roundRect">
                <a:avLst>
                  <a:gd name="adj" fmla="val 11921"/>
                </a:avLst>
              </a:prstGeom>
              <a:gradFill rotWithShape="1">
                <a:gsLst>
                  <a:gs pos="0">
                    <a:schemeClr val="accent1"/>
                  </a:gs>
                  <a:gs pos="100000">
                    <a:srgbClr val="326696"/>
                  </a:gs>
                </a:gsLst>
                <a:lin ang="5400000" scaled="1"/>
                <a:tileRect/>
              </a:gradFill>
              <a:ln w="2540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dist="53882" dir="2699999" algn="ctr" rotWithShape="0">
                  <a:srgbClr val="000000">
                    <a:alpha val="50000"/>
                  </a:srgbClr>
                </a:outerShdw>
              </a:effectLst>
            </p:spPr>
            <p:txBody>
              <a:bodyPr wrap="none" anchor="ctr" anchorCtr="0"/>
              <a:p>
                <a:pPr>
                  <a:buFont typeface="Wingdings" panose="05000000000000000000" pitchFamily="2" charset="2"/>
                </a:pPr>
                <a:endParaRPr lang="zh-CN" altLang="zh-CN" sz="2000" b="1" dirty="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75" name="Freeform 8"/>
              <p:cNvSpPr>
                <a:spLocks noChangeArrowheads="1"/>
              </p:cNvSpPr>
              <p:nvPr/>
            </p:nvSpPr>
            <p:spPr bwMode="auto">
              <a:xfrm>
                <a:off x="26" y="28"/>
                <a:ext cx="206" cy="202"/>
              </a:xfrm>
              <a:custGeom>
                <a:avLst/>
                <a:gdLst>
                  <a:gd name="T0" fmla="*/ 118 w 596"/>
                  <a:gd name="T1" fmla="*/ 0 h 598"/>
                  <a:gd name="T2" fmla="*/ 0 w 596"/>
                  <a:gd name="T3" fmla="*/ 118 h 598"/>
                  <a:gd name="T4" fmla="*/ 0 w 596"/>
                  <a:gd name="T5" fmla="*/ 589 h 598"/>
                  <a:gd name="T6" fmla="*/ 161 w 596"/>
                  <a:gd name="T7" fmla="*/ 174 h 598"/>
                  <a:gd name="T8" fmla="*/ 589 w 596"/>
                  <a:gd name="T9" fmla="*/ 0 h 598"/>
                  <a:gd name="T10" fmla="*/ 118 w 596"/>
                  <a:gd name="T11" fmla="*/ 0 h 5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A6CAEC"/>
                  </a:gs>
                  <a:gs pos="50000">
                    <a:schemeClr val="accent1">
                      <a:alpha val="0"/>
                    </a:schemeClr>
                  </a:gs>
                  <a:gs pos="100000">
                    <a:srgbClr val="A6CAEC"/>
                  </a:gs>
                </a:gsLst>
                <a:lin ang="2700000" scaled="1"/>
              </a:gra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7247" name="Group 81"/>
            <p:cNvGrpSpPr/>
            <p:nvPr/>
          </p:nvGrpSpPr>
          <p:grpSpPr>
            <a:xfrm>
              <a:off x="3381" y="1292"/>
              <a:ext cx="2145" cy="840"/>
              <a:chOff x="0" y="0"/>
              <a:chExt cx="414" cy="402"/>
            </a:xfrm>
          </p:grpSpPr>
          <p:sp>
            <p:nvSpPr>
              <p:cNvPr id="7248" name="AutoShape 11"/>
              <p:cNvSpPr/>
              <p:nvPr/>
            </p:nvSpPr>
            <p:spPr>
              <a:xfrm>
                <a:off x="0" y="0"/>
                <a:ext cx="414" cy="402"/>
              </a:xfrm>
              <a:prstGeom prst="roundRect">
                <a:avLst>
                  <a:gd name="adj" fmla="val 11921"/>
                </a:avLst>
              </a:prstGeom>
              <a:gradFill rotWithShape="1">
                <a:gsLst>
                  <a:gs pos="0">
                    <a:schemeClr val="accent2"/>
                  </a:gs>
                  <a:gs pos="100000">
                    <a:srgbClr val="AC5207"/>
                  </a:gs>
                </a:gsLst>
                <a:lin ang="5400000" scaled="1"/>
                <a:tileRect/>
              </a:gradFill>
              <a:ln w="2540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dist="53882" dir="2699999" algn="ctr" rotWithShape="0">
                  <a:srgbClr val="000000">
                    <a:alpha val="50000"/>
                  </a:srgbClr>
                </a:outerShdw>
              </a:effectLst>
            </p:spPr>
            <p:txBody>
              <a:bodyPr wrap="none" anchor="ctr" anchorCtr="0"/>
              <a:p>
                <a:pPr>
                  <a:buFont typeface="Wingdings" panose="05000000000000000000" pitchFamily="2" charset="2"/>
                </a:pPr>
                <a:endParaRPr lang="zh-CN" altLang="zh-CN" sz="2000" b="1" dirty="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73" name="Freeform 12"/>
              <p:cNvSpPr>
                <a:spLocks noChangeArrowheads="1"/>
              </p:cNvSpPr>
              <p:nvPr/>
            </p:nvSpPr>
            <p:spPr bwMode="auto">
              <a:xfrm>
                <a:off x="26" y="27"/>
                <a:ext cx="206" cy="202"/>
              </a:xfrm>
              <a:custGeom>
                <a:avLst/>
                <a:gdLst>
                  <a:gd name="T0" fmla="*/ 118 w 596"/>
                  <a:gd name="T1" fmla="*/ 0 h 598"/>
                  <a:gd name="T2" fmla="*/ 0 w 596"/>
                  <a:gd name="T3" fmla="*/ 118 h 598"/>
                  <a:gd name="T4" fmla="*/ 0 w 596"/>
                  <a:gd name="T5" fmla="*/ 589 h 598"/>
                  <a:gd name="T6" fmla="*/ 161 w 596"/>
                  <a:gd name="T7" fmla="*/ 174 h 598"/>
                  <a:gd name="T8" fmla="*/ 589 w 596"/>
                  <a:gd name="T9" fmla="*/ 0 h 598"/>
                  <a:gd name="T10" fmla="*/ 118 w 596"/>
                  <a:gd name="T11" fmla="*/ 0 h 5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BBC88"/>
                  </a:gs>
                  <a:gs pos="50000">
                    <a:schemeClr val="accent2">
                      <a:alpha val="0"/>
                    </a:schemeClr>
                  </a:gs>
                  <a:gs pos="100000">
                    <a:srgbClr val="FBBC88"/>
                  </a:gs>
                </a:gsLst>
                <a:lin ang="2700000" scaled="1"/>
              </a:gra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7250" name="TextBox 75"/>
            <p:cNvSpPr txBox="1"/>
            <p:nvPr/>
          </p:nvSpPr>
          <p:spPr>
            <a:xfrm>
              <a:off x="3381" y="1292"/>
              <a:ext cx="2040" cy="969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p>
              <a:pPr algn="ctr">
                <a:buFont typeface="Wingdings" panose="05000000000000000000" pitchFamily="2" charset="2"/>
              </a:pPr>
              <a:r>
                <a:rPr lang="en-US" altLang="zh-CN" sz="1700" dirty="0">
                  <a:solidFill>
                    <a:srgbClr val="FFFFFF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 </a:t>
              </a:r>
              <a:r>
                <a:rPr lang="zh-CN" altLang="en-US" sz="1600" dirty="0">
                  <a:solidFill>
                    <a:srgbClr val="FFFFFF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校企合作</a:t>
              </a:r>
              <a:endParaRPr lang="zh-CN" altLang="en-US" sz="1600" dirty="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  <a:p>
              <a:pPr algn="ctr">
                <a:buFont typeface="Wingdings" panose="05000000000000000000" pitchFamily="2" charset="2"/>
              </a:pPr>
              <a:r>
                <a:rPr lang="zh-CN" altLang="en-US" sz="1600" dirty="0">
                  <a:solidFill>
                    <a:srgbClr val="FFFFFF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“六共合作”</a:t>
              </a:r>
              <a:endParaRPr lang="zh-CN" altLang="en-US" sz="1600" dirty="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7251" name="AutoShape 14"/>
            <p:cNvSpPr/>
            <p:nvPr/>
          </p:nvSpPr>
          <p:spPr>
            <a:xfrm>
              <a:off x="9021" y="1382"/>
              <a:ext cx="3270" cy="840"/>
            </a:xfrm>
            <a:prstGeom prst="roundRect">
              <a:avLst>
                <a:gd name="adj" fmla="val 11921"/>
              </a:avLst>
            </a:prstGeom>
            <a:solidFill>
              <a:schemeClr val="tx2"/>
            </a:solidFill>
            <a:ln w="254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53882" dir="2699999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 anchorCtr="0"/>
            <a:p>
              <a:pPr>
                <a:buFont typeface="Wingdings" panose="05000000000000000000" pitchFamily="2" charset="2"/>
              </a:pPr>
              <a:endParaRPr lang="zh-CN" altLang="zh-CN" sz="2000" b="1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51" name="Freeform 15"/>
            <p:cNvSpPr>
              <a:spLocks noChangeArrowheads="1"/>
            </p:cNvSpPr>
            <p:nvPr/>
          </p:nvSpPr>
          <p:spPr bwMode="auto">
            <a:xfrm>
              <a:off x="9193" y="1437"/>
              <a:ext cx="1375" cy="419"/>
            </a:xfrm>
            <a:custGeom>
              <a:avLst/>
              <a:gdLst>
                <a:gd name="T0" fmla="*/ 118 w 596"/>
                <a:gd name="T1" fmla="*/ 0 h 598"/>
                <a:gd name="T2" fmla="*/ 0 w 596"/>
                <a:gd name="T3" fmla="*/ 118 h 598"/>
                <a:gd name="T4" fmla="*/ 0 w 596"/>
                <a:gd name="T5" fmla="*/ 589 h 598"/>
                <a:gd name="T6" fmla="*/ 161 w 596"/>
                <a:gd name="T7" fmla="*/ 174 h 598"/>
                <a:gd name="T8" fmla="*/ 589 w 596"/>
                <a:gd name="T9" fmla="*/ 0 h 598"/>
                <a:gd name="T10" fmla="*/ 118 w 596"/>
                <a:gd name="T11" fmla="*/ 0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rgbClr val="C7DD97"/>
                </a:gs>
                <a:gs pos="50000">
                  <a:schemeClr val="hlink">
                    <a:alpha val="0"/>
                  </a:schemeClr>
                </a:gs>
                <a:gs pos="100000">
                  <a:srgbClr val="C7DD97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253" name="TextBox 80"/>
            <p:cNvSpPr txBox="1"/>
            <p:nvPr/>
          </p:nvSpPr>
          <p:spPr>
            <a:xfrm>
              <a:off x="9001" y="1560"/>
              <a:ext cx="3472" cy="538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p>
              <a:pPr algn="ctr">
                <a:buFont typeface="Wingdings" panose="05000000000000000000" pitchFamily="2" charset="2"/>
              </a:pPr>
              <a:r>
                <a:rPr lang="zh-CN" altLang="en-US" sz="1600" dirty="0">
                  <a:solidFill>
                    <a:srgbClr val="FFFFFF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职业技能素质培养</a:t>
              </a:r>
              <a:endParaRPr lang="zh-CN" altLang="en-US" sz="1600" dirty="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7254" name="Text Box 19"/>
            <p:cNvSpPr txBox="1"/>
            <p:nvPr/>
          </p:nvSpPr>
          <p:spPr>
            <a:xfrm>
              <a:off x="1941" y="6880"/>
              <a:ext cx="3548" cy="532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p>
              <a:pPr algn="ctr">
                <a:spcBef>
                  <a:spcPct val="50000"/>
                </a:spcBef>
                <a:buFont typeface="Wingdings" panose="05000000000000000000" pitchFamily="2" charset="2"/>
              </a:pPr>
              <a:r>
                <a:rPr lang="zh-CN" altLang="en-US" dirty="0">
                  <a:solidFill>
                    <a:srgbClr val="FFFFFF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毕业证书</a:t>
              </a:r>
              <a:endParaRPr lang="zh-CN" altLang="en-US" dirty="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7255" name="Text Box 19"/>
            <p:cNvSpPr txBox="1"/>
            <p:nvPr/>
          </p:nvSpPr>
          <p:spPr>
            <a:xfrm>
              <a:off x="8268" y="6828"/>
              <a:ext cx="3230" cy="533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p>
              <a:pPr algn="ctr">
                <a:spcBef>
                  <a:spcPct val="50000"/>
                </a:spcBef>
                <a:buFont typeface="Wingdings" panose="05000000000000000000" pitchFamily="2" charset="2"/>
              </a:pPr>
              <a:r>
                <a:rPr lang="zh-CN" altLang="en-US" dirty="0">
                  <a:solidFill>
                    <a:srgbClr val="FFFFFF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职业资格证书</a:t>
              </a:r>
              <a:endParaRPr lang="zh-CN" altLang="en-US" dirty="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cxnSp>
          <p:nvCxnSpPr>
            <p:cNvPr id="7256" name="直接连接符 59"/>
            <p:cNvCxnSpPr/>
            <p:nvPr/>
          </p:nvCxnSpPr>
          <p:spPr>
            <a:xfrm rot="-5400000" flipH="1">
              <a:off x="-1448" y="4049"/>
              <a:ext cx="3654" cy="0"/>
            </a:xfrm>
            <a:prstGeom prst="line">
              <a:avLst/>
            </a:prstGeom>
            <a:ln w="25400" cap="flat" cmpd="sng">
              <a:solidFill>
                <a:srgbClr val="DF6908"/>
              </a:solidFill>
              <a:prstDash val="solid"/>
              <a:round/>
              <a:headEnd type="none" w="med" len="med"/>
              <a:tailEnd type="arrow" w="med" len="med"/>
            </a:ln>
            <a:effectLst>
              <a:outerShdw dist="20000" dir="5400000" algn="ctr" rotWithShape="0">
                <a:srgbClr val="000000">
                  <a:alpha val="25000"/>
                </a:srgbClr>
              </a:outerShdw>
            </a:effectLst>
          </p:spPr>
        </p:cxnSp>
        <p:cxnSp>
          <p:nvCxnSpPr>
            <p:cNvPr id="7257" name="直接连接符 60"/>
            <p:cNvCxnSpPr/>
            <p:nvPr/>
          </p:nvCxnSpPr>
          <p:spPr>
            <a:xfrm rot="-5400000" flipH="1">
              <a:off x="6651" y="4039"/>
              <a:ext cx="3652" cy="2"/>
            </a:xfrm>
            <a:prstGeom prst="line">
              <a:avLst/>
            </a:prstGeom>
            <a:ln w="25400" cap="flat" cmpd="sng">
              <a:solidFill>
                <a:srgbClr val="DF6908"/>
              </a:solidFill>
              <a:prstDash val="solid"/>
              <a:round/>
              <a:headEnd type="none" w="med" len="med"/>
              <a:tailEnd type="arrow" w="med" len="med"/>
            </a:ln>
            <a:effectLst>
              <a:outerShdw dist="20000" dir="5400000" algn="ctr" rotWithShape="0">
                <a:srgbClr val="000000">
                  <a:alpha val="25000"/>
                </a:srgbClr>
              </a:outerShdw>
            </a:effectLst>
          </p:spPr>
        </p:cxnSp>
        <p:cxnSp>
          <p:nvCxnSpPr>
            <p:cNvPr id="7258" name="直接箭头连接符 64"/>
            <p:cNvCxnSpPr/>
            <p:nvPr/>
          </p:nvCxnSpPr>
          <p:spPr>
            <a:xfrm rot="5400000">
              <a:off x="974" y="894"/>
              <a:ext cx="958" cy="2"/>
            </a:xfrm>
            <a:prstGeom prst="straightConnector1">
              <a:avLst/>
            </a:prstGeom>
            <a:ln w="25400" cap="flat" cmpd="sng">
              <a:solidFill>
                <a:srgbClr val="DF6908"/>
              </a:solidFill>
              <a:prstDash val="solid"/>
              <a:round/>
              <a:headEnd type="none" w="med" len="med"/>
              <a:tailEnd type="arrow" w="med" len="med"/>
            </a:ln>
            <a:effectLst>
              <a:outerShdw dist="20000" dir="5400000" algn="ctr" rotWithShape="0">
                <a:srgbClr val="000000">
                  <a:alpha val="25000"/>
                </a:srgbClr>
              </a:outerShdw>
            </a:effectLst>
          </p:spPr>
        </p:cxnSp>
        <p:cxnSp>
          <p:nvCxnSpPr>
            <p:cNvPr id="7259" name="直接连接符 65"/>
            <p:cNvCxnSpPr/>
            <p:nvPr/>
          </p:nvCxnSpPr>
          <p:spPr>
            <a:xfrm rot="10800000">
              <a:off x="7561" y="421"/>
              <a:ext cx="2660" cy="5"/>
            </a:xfrm>
            <a:prstGeom prst="line">
              <a:avLst/>
            </a:prstGeom>
            <a:ln w="25400" cap="flat" cmpd="sng">
              <a:solidFill>
                <a:srgbClr val="DF6908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20000" dir="5400000" algn="ctr" rotWithShape="0">
                <a:srgbClr val="000000">
                  <a:alpha val="25000"/>
                </a:srgbClr>
              </a:outerShdw>
            </a:effectLst>
          </p:spPr>
        </p:cxnSp>
        <p:cxnSp>
          <p:nvCxnSpPr>
            <p:cNvPr id="7260" name="直接连接符 66"/>
            <p:cNvCxnSpPr/>
            <p:nvPr/>
          </p:nvCxnSpPr>
          <p:spPr>
            <a:xfrm>
              <a:off x="1459" y="421"/>
              <a:ext cx="4302" cy="0"/>
            </a:xfrm>
            <a:prstGeom prst="line">
              <a:avLst/>
            </a:prstGeom>
            <a:ln w="25400" cap="flat" cmpd="sng">
              <a:solidFill>
                <a:srgbClr val="DF6908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20000" dir="5400000" algn="ctr" rotWithShape="0">
                <a:srgbClr val="000000">
                  <a:alpha val="25000"/>
                </a:srgbClr>
              </a:outerShdw>
            </a:effectLst>
          </p:spPr>
        </p:cxnSp>
        <p:cxnSp>
          <p:nvCxnSpPr>
            <p:cNvPr id="7261" name="直接箭头连接符 67"/>
            <p:cNvCxnSpPr/>
            <p:nvPr/>
          </p:nvCxnSpPr>
          <p:spPr>
            <a:xfrm rot="5400000">
              <a:off x="9719" y="880"/>
              <a:ext cx="961" cy="3"/>
            </a:xfrm>
            <a:prstGeom prst="straightConnector1">
              <a:avLst/>
            </a:prstGeom>
            <a:ln w="25400" cap="flat" cmpd="sng">
              <a:solidFill>
                <a:srgbClr val="DF6908"/>
              </a:solidFill>
              <a:prstDash val="solid"/>
              <a:round/>
              <a:headEnd type="none" w="med" len="med"/>
              <a:tailEnd type="arrow" w="med" len="med"/>
            </a:ln>
            <a:effectLst>
              <a:outerShdw dist="20000" dir="5400000" algn="ctr" rotWithShape="0">
                <a:srgbClr val="000000">
                  <a:alpha val="25000"/>
                </a:srgbClr>
              </a:outerShdw>
            </a:effectLst>
          </p:spPr>
        </p:cxnSp>
        <p:cxnSp>
          <p:nvCxnSpPr>
            <p:cNvPr id="7262" name="直接连接符 68"/>
            <p:cNvCxnSpPr/>
            <p:nvPr/>
          </p:nvCxnSpPr>
          <p:spPr>
            <a:xfrm>
              <a:off x="9621" y="5654"/>
              <a:ext cx="1560" cy="3"/>
            </a:xfrm>
            <a:prstGeom prst="line">
              <a:avLst/>
            </a:prstGeom>
            <a:ln w="25400" cap="flat" cmpd="sng">
              <a:solidFill>
                <a:srgbClr val="DF6908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20000" dir="5400000" algn="ctr" rotWithShape="0">
                <a:srgbClr val="000000">
                  <a:alpha val="25000"/>
                </a:srgbClr>
              </a:outerShdw>
            </a:effectLst>
          </p:spPr>
        </p:cxnSp>
        <p:cxnSp>
          <p:nvCxnSpPr>
            <p:cNvPr id="7263" name="直接箭头连接符 69"/>
            <p:cNvCxnSpPr/>
            <p:nvPr/>
          </p:nvCxnSpPr>
          <p:spPr>
            <a:xfrm rot="5400000">
              <a:off x="9961" y="6191"/>
              <a:ext cx="958" cy="5"/>
            </a:xfrm>
            <a:prstGeom prst="straightConnector1">
              <a:avLst/>
            </a:prstGeom>
            <a:ln w="25400" cap="flat" cmpd="sng">
              <a:solidFill>
                <a:srgbClr val="DF6908"/>
              </a:solidFill>
              <a:prstDash val="solid"/>
              <a:round/>
              <a:headEnd type="none" w="med" len="med"/>
              <a:tailEnd type="arrow" w="med" len="med"/>
            </a:ln>
            <a:effectLst>
              <a:outerShdw dist="20000" dir="5400000" algn="ctr" rotWithShape="0">
                <a:srgbClr val="000000">
                  <a:alpha val="25000"/>
                </a:srgbClr>
              </a:outerShdw>
            </a:effectLst>
          </p:spPr>
        </p:cxnSp>
        <p:cxnSp>
          <p:nvCxnSpPr>
            <p:cNvPr id="7264" name="AutoShape 98"/>
            <p:cNvCxnSpPr>
              <a:stCxn id="90" idx="3"/>
              <a:endCxn id="98" idx="1"/>
            </p:cNvCxnSpPr>
            <p:nvPr/>
          </p:nvCxnSpPr>
          <p:spPr>
            <a:xfrm flipV="1">
              <a:off x="2902" y="6176"/>
              <a:ext cx="2520" cy="20"/>
            </a:xfrm>
            <a:prstGeom prst="straightConnector1">
              <a:avLst/>
            </a:prstGeom>
            <a:ln w="25400" cap="flat" cmpd="sng">
              <a:solidFill>
                <a:srgbClr val="DF6908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20000" dir="5400000" algn="ctr" rotWithShape="0">
                <a:srgbClr val="000000">
                  <a:alpha val="25000"/>
                </a:srgbClr>
              </a:outerShdw>
            </a:effectLst>
          </p:spPr>
        </p:cxnSp>
        <p:cxnSp>
          <p:nvCxnSpPr>
            <p:cNvPr id="7265" name="直接箭头连接符 71"/>
            <p:cNvCxnSpPr>
              <a:stCxn id="90" idx="3"/>
              <a:endCxn id="98" idx="1"/>
            </p:cNvCxnSpPr>
            <p:nvPr/>
          </p:nvCxnSpPr>
          <p:spPr>
            <a:xfrm rot="5400000">
              <a:off x="3802" y="6431"/>
              <a:ext cx="479" cy="5"/>
            </a:xfrm>
            <a:prstGeom prst="straightConnector1">
              <a:avLst/>
            </a:prstGeom>
            <a:ln w="25400" cap="flat" cmpd="sng">
              <a:solidFill>
                <a:srgbClr val="DF6908"/>
              </a:solidFill>
              <a:prstDash val="solid"/>
              <a:round/>
              <a:headEnd type="none" w="med" len="med"/>
              <a:tailEnd type="arrow" w="med" len="med"/>
            </a:ln>
            <a:effectLst>
              <a:outerShdw dist="20000" dir="5400000" algn="ctr" rotWithShape="0">
                <a:srgbClr val="000000">
                  <a:alpha val="25000"/>
                </a:srgbClr>
              </a:outerShdw>
            </a:effectLst>
          </p:spPr>
        </p:cxnSp>
        <p:cxnSp>
          <p:nvCxnSpPr>
            <p:cNvPr id="7266" name="AutoShape 100"/>
            <p:cNvCxnSpPr>
              <a:stCxn id="90" idx="3"/>
              <a:endCxn id="98" idx="1"/>
            </p:cNvCxnSpPr>
            <p:nvPr/>
          </p:nvCxnSpPr>
          <p:spPr>
            <a:xfrm flipV="1">
              <a:off x="5181" y="7127"/>
              <a:ext cx="2780" cy="10"/>
            </a:xfrm>
            <a:prstGeom prst="straightConnector1">
              <a:avLst/>
            </a:prstGeom>
            <a:ln w="25400" cap="flat" cmpd="sng">
              <a:solidFill>
                <a:srgbClr val="DF6908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20000" dir="5400000" algn="ctr" rotWithShape="0">
                <a:srgbClr val="000000">
                  <a:alpha val="25000"/>
                </a:srgbClr>
              </a:outerShdw>
            </a:effectLst>
          </p:spPr>
        </p:cxnSp>
        <p:cxnSp>
          <p:nvCxnSpPr>
            <p:cNvPr id="7267" name="直接箭头连接符 73"/>
            <p:cNvCxnSpPr>
              <a:stCxn id="90" idx="3"/>
              <a:endCxn id="98" idx="1"/>
            </p:cNvCxnSpPr>
            <p:nvPr/>
          </p:nvCxnSpPr>
          <p:spPr>
            <a:xfrm>
              <a:off x="6646" y="7175"/>
              <a:ext cx="15" cy="484"/>
            </a:xfrm>
            <a:prstGeom prst="straightConnector1">
              <a:avLst/>
            </a:prstGeom>
            <a:ln w="25400" cap="flat" cmpd="sng">
              <a:solidFill>
                <a:srgbClr val="DF6908"/>
              </a:solidFill>
              <a:prstDash val="solid"/>
              <a:round/>
              <a:headEnd type="none" w="med" len="med"/>
              <a:tailEnd type="arrow" w="med" len="med"/>
            </a:ln>
            <a:effectLst>
              <a:outerShdw dist="20000" dir="5400000" algn="ctr" rotWithShape="0">
                <a:srgbClr val="000000">
                  <a:alpha val="25000"/>
                </a:srgbClr>
              </a:outerShdw>
            </a:effectLst>
          </p:spPr>
        </p:cxnSp>
        <p:sp>
          <p:nvSpPr>
            <p:cNvPr id="7268" name="TextBox 76"/>
            <p:cNvSpPr txBox="1"/>
            <p:nvPr/>
          </p:nvSpPr>
          <p:spPr>
            <a:xfrm>
              <a:off x="-143" y="1301"/>
              <a:ext cx="3245" cy="928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p>
              <a:pPr algn="ctr">
                <a:buFont typeface="Wingdings" panose="05000000000000000000" pitchFamily="2" charset="2"/>
              </a:pPr>
              <a:r>
                <a:rPr lang="zh-CN" altLang="en-US" sz="1600" dirty="0">
                  <a:solidFill>
                    <a:srgbClr val="FFFFFF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企业</a:t>
              </a:r>
              <a:r>
                <a:rPr lang="en-US" altLang="zh-CN" sz="1600" dirty="0">
                  <a:solidFill>
                    <a:srgbClr val="FFFFFF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1</a:t>
              </a:r>
              <a:r>
                <a:rPr lang="zh-CN" altLang="en-US" sz="1600" dirty="0">
                  <a:solidFill>
                    <a:srgbClr val="FFFFFF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年</a:t>
              </a:r>
              <a:endParaRPr lang="zh-CN" altLang="en-US" sz="1600" dirty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  <a:p>
              <a:pPr algn="ctr">
                <a:buFont typeface="Wingdings" panose="05000000000000000000" pitchFamily="2" charset="2"/>
              </a:pPr>
              <a:r>
                <a:rPr lang="zh-CN" altLang="en-US" sz="1600" dirty="0">
                  <a:solidFill>
                    <a:srgbClr val="FFFFFF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企业为主，学校参与</a:t>
              </a:r>
              <a:endParaRPr lang="zh-CN" altLang="en-US" sz="1600" dirty="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grpSp>
          <p:nvGrpSpPr>
            <p:cNvPr id="7269" name="Group 103"/>
            <p:cNvGrpSpPr/>
            <p:nvPr/>
          </p:nvGrpSpPr>
          <p:grpSpPr>
            <a:xfrm>
              <a:off x="5861" y="1372"/>
              <a:ext cx="2978" cy="840"/>
              <a:chOff x="0" y="0"/>
              <a:chExt cx="467" cy="402"/>
            </a:xfrm>
          </p:grpSpPr>
          <p:sp>
            <p:nvSpPr>
              <p:cNvPr id="7270" name="AutoShape 7"/>
              <p:cNvSpPr/>
              <p:nvPr/>
            </p:nvSpPr>
            <p:spPr>
              <a:xfrm>
                <a:off x="0" y="0"/>
                <a:ext cx="467" cy="402"/>
              </a:xfrm>
              <a:prstGeom prst="roundRect">
                <a:avLst>
                  <a:gd name="adj" fmla="val 11921"/>
                </a:avLst>
              </a:prstGeom>
              <a:gradFill rotWithShape="1">
                <a:gsLst>
                  <a:gs pos="0">
                    <a:schemeClr val="accent1"/>
                  </a:gs>
                  <a:gs pos="100000">
                    <a:srgbClr val="326696"/>
                  </a:gs>
                </a:gsLst>
                <a:lin ang="5400000" scaled="1"/>
                <a:tileRect/>
              </a:gradFill>
              <a:ln w="2540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dist="53882" dir="2699999" algn="ctr" rotWithShape="0">
                  <a:srgbClr val="000000">
                    <a:alpha val="50000"/>
                  </a:srgbClr>
                </a:outerShdw>
              </a:effectLst>
            </p:spPr>
            <p:txBody>
              <a:bodyPr wrap="none" anchor="ctr" anchorCtr="0"/>
              <a:p>
                <a:pPr>
                  <a:buFont typeface="Wingdings" panose="05000000000000000000" pitchFamily="2" charset="2"/>
                </a:pPr>
                <a:endParaRPr lang="zh-CN" altLang="zh-CN" sz="2000" b="1" dirty="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71" name="Freeform 8"/>
              <p:cNvSpPr>
                <a:spLocks noChangeArrowheads="1"/>
              </p:cNvSpPr>
              <p:nvPr/>
            </p:nvSpPr>
            <p:spPr bwMode="auto">
              <a:xfrm>
                <a:off x="26" y="28"/>
                <a:ext cx="206" cy="202"/>
              </a:xfrm>
              <a:custGeom>
                <a:avLst/>
                <a:gdLst>
                  <a:gd name="T0" fmla="*/ 118 w 596"/>
                  <a:gd name="T1" fmla="*/ 0 h 598"/>
                  <a:gd name="T2" fmla="*/ 0 w 596"/>
                  <a:gd name="T3" fmla="*/ 118 h 598"/>
                  <a:gd name="T4" fmla="*/ 0 w 596"/>
                  <a:gd name="T5" fmla="*/ 589 h 598"/>
                  <a:gd name="T6" fmla="*/ 161 w 596"/>
                  <a:gd name="T7" fmla="*/ 174 h 598"/>
                  <a:gd name="T8" fmla="*/ 589 w 596"/>
                  <a:gd name="T9" fmla="*/ 0 h 598"/>
                  <a:gd name="T10" fmla="*/ 118 w 596"/>
                  <a:gd name="T11" fmla="*/ 0 h 5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A6CAEC"/>
                  </a:gs>
                  <a:gs pos="50000">
                    <a:schemeClr val="accent1">
                      <a:alpha val="0"/>
                    </a:schemeClr>
                  </a:gs>
                  <a:gs pos="100000">
                    <a:srgbClr val="A6CAEC"/>
                  </a:gs>
                </a:gsLst>
                <a:lin ang="2700000" scaled="1"/>
              </a:gra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7272" name="TextBox 76"/>
            <p:cNvSpPr txBox="1"/>
            <p:nvPr/>
          </p:nvSpPr>
          <p:spPr>
            <a:xfrm>
              <a:off x="5769" y="1299"/>
              <a:ext cx="3277" cy="920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p>
              <a:pPr algn="ctr">
                <a:buFont typeface="Wingdings" panose="05000000000000000000" pitchFamily="2" charset="2"/>
              </a:pPr>
              <a:r>
                <a:rPr lang="zh-CN" altLang="en-US" sz="1600" dirty="0">
                  <a:solidFill>
                    <a:srgbClr val="FFFFFF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学校</a:t>
              </a:r>
              <a:r>
                <a:rPr lang="en-US" altLang="zh-CN" sz="1600" dirty="0">
                  <a:solidFill>
                    <a:srgbClr val="FFFFFF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2</a:t>
              </a:r>
              <a:r>
                <a:rPr lang="zh-CN" altLang="en-US" sz="1600" dirty="0">
                  <a:solidFill>
                    <a:srgbClr val="FFFFFF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年</a:t>
              </a:r>
              <a:endParaRPr lang="zh-CN" altLang="en-US" sz="1600" dirty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  <a:p>
              <a:pPr algn="ctr">
                <a:buFont typeface="Wingdings" panose="05000000000000000000" pitchFamily="2" charset="2"/>
              </a:pPr>
              <a:r>
                <a:rPr lang="zh-CN" altLang="en-US" sz="1600" dirty="0">
                  <a:solidFill>
                    <a:srgbClr val="FFFFFF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学校为主，企业参与</a:t>
              </a:r>
              <a:endParaRPr lang="zh-CN" altLang="en-US" sz="1600" dirty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sp>
        <p:nvSpPr>
          <p:cNvPr id="7273" name="文本框 6"/>
          <p:cNvSpPr txBox="1"/>
          <p:nvPr/>
        </p:nvSpPr>
        <p:spPr>
          <a:xfrm>
            <a:off x="4924425" y="327025"/>
            <a:ext cx="3397250" cy="830263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algn="ctr"/>
            <a:r>
              <a:rPr lang="zh-CN" altLang="en-US" sz="2400" b="1" dirty="0">
                <a:solidFill>
                  <a:srgbClr val="7EAF2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“工学递进-六共合作”</a:t>
            </a:r>
            <a:endParaRPr lang="en-US" altLang="zh-CN" sz="2400" b="1" dirty="0">
              <a:solidFill>
                <a:srgbClr val="7EAF2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400" b="1" dirty="0">
                <a:solidFill>
                  <a:srgbClr val="7EAF2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人才培养模式</a:t>
            </a:r>
            <a:endParaRPr lang="zh-CN" altLang="en-US" sz="2400" b="1" dirty="0">
              <a:solidFill>
                <a:srgbClr val="7EAF2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8193" name="组合 64"/>
          <p:cNvGrpSpPr/>
          <p:nvPr/>
        </p:nvGrpSpPr>
        <p:grpSpPr>
          <a:xfrm>
            <a:off x="179388" y="981075"/>
            <a:ext cx="8712200" cy="5111750"/>
            <a:chOff x="755290" y="1196858"/>
            <a:chExt cx="8713859" cy="5112355"/>
          </a:xfrm>
        </p:grpSpPr>
        <p:sp>
          <p:nvSpPr>
            <p:cNvPr id="3" name="上箭头 59"/>
            <p:cNvSpPr/>
            <p:nvPr/>
          </p:nvSpPr>
          <p:spPr>
            <a:xfrm>
              <a:off x="4570778" y="1628709"/>
              <a:ext cx="217529" cy="287372"/>
            </a:xfrm>
            <a:prstGeom prst="upArrow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" name="圆角矩形 2"/>
            <p:cNvSpPr/>
            <p:nvPr/>
          </p:nvSpPr>
          <p:spPr>
            <a:xfrm>
              <a:off x="1908034" y="5516957"/>
              <a:ext cx="5903449" cy="57633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  <a:cs typeface="+mn-cs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zh-CN" altLang="zh-CN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思想道德修养与法律基础</a:t>
              </a:r>
              <a:r>
                <a:rPr kumimoji="0" lang="en-US" altLang="zh-CN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  </a:t>
              </a:r>
              <a:r>
                <a:rPr kumimoji="0" lang="zh-CN" altLang="zh-CN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毛泽东思想和中国特色社会主义理论体系概论</a:t>
              </a:r>
              <a:r>
                <a:rPr kumimoji="0" lang="en-US" altLang="zh-CN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  </a:t>
              </a:r>
              <a:r>
                <a:rPr kumimoji="0" lang="zh-CN" altLang="zh-CN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形势与政策教育</a:t>
              </a:r>
              <a:r>
                <a:rPr kumimoji="0" lang="en-US" altLang="zh-CN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  </a:t>
              </a:r>
              <a:r>
                <a:rPr kumimoji="0" lang="zh-CN" altLang="zh-CN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计算机应用基础</a:t>
              </a:r>
              <a:r>
                <a:rPr kumimoji="0" lang="en-US" altLang="zh-CN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  </a:t>
              </a:r>
              <a:r>
                <a:rPr kumimoji="0" lang="zh-CN" altLang="zh-CN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大</a:t>
              </a:r>
              <a:r>
                <a:rPr kumimoji="0" lang="zh-CN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学英语  高等数学  职业健康与安全 职业生涯规划  大学语文  其他类学修课</a:t>
              </a:r>
              <a:endPara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  <a:cs typeface="+mn-cs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zh-CN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  <a:cs typeface="+mn-cs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" name="圆角矩形 3"/>
            <p:cNvSpPr/>
            <p:nvPr/>
          </p:nvSpPr>
          <p:spPr>
            <a:xfrm>
              <a:off x="755290" y="5516957"/>
              <a:ext cx="863764" cy="431851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zh-CN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职业素养模块</a:t>
              </a:r>
              <a:endPara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" name="圆角矩形 4"/>
            <p:cNvSpPr/>
            <p:nvPr/>
          </p:nvSpPr>
          <p:spPr>
            <a:xfrm>
              <a:off x="1908034" y="4724700"/>
              <a:ext cx="5903449" cy="576331"/>
            </a:xfrm>
            <a:prstGeom prst="roundRect">
              <a:avLst>
                <a:gd name="adj" fmla="val 16667"/>
              </a:avLst>
            </a:prstGeom>
            <a:solidFill>
              <a:srgbClr val="F9D1A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zh-CN" altLang="zh-CN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汽车机械基础</a:t>
              </a:r>
              <a:r>
                <a:rPr kumimoji="0" lang="en-US" altLang="zh-CN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   </a:t>
              </a:r>
              <a:r>
                <a:rPr kumimoji="0" lang="zh-CN" altLang="zh-CN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汽车电工电子</a:t>
              </a:r>
              <a:r>
                <a:rPr kumimoji="0" lang="en-US" altLang="zh-CN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  </a:t>
              </a:r>
              <a:r>
                <a:rPr kumimoji="0" lang="zh-CN" altLang="zh-CN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机械制图与</a:t>
              </a:r>
              <a:r>
                <a:rPr kumimoji="0" lang="en-US" altLang="zh-CN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CAD  </a:t>
              </a:r>
              <a:r>
                <a:rPr kumimoji="0" lang="zh-CN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新能源汽车</a:t>
              </a:r>
              <a:r>
                <a:rPr kumimoji="0" lang="zh-CN" altLang="zh-CN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电气构造与维修</a:t>
              </a:r>
              <a:r>
                <a:rPr kumimoji="0" lang="en-US" altLang="zh-CN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  </a:t>
              </a:r>
              <a:r>
                <a:rPr kumimoji="0" lang="zh-CN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新能源</a:t>
              </a:r>
              <a:r>
                <a:rPr kumimoji="0" lang="zh-CN" altLang="zh-CN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汽车底盘构造与维修</a:t>
              </a:r>
              <a:r>
                <a:rPr kumimoji="0" lang="en-US" altLang="zh-CN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   </a:t>
              </a:r>
              <a:r>
                <a:rPr kumimoji="0" lang="zh-CN" altLang="zh-CN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汽车发动机构造与维修</a:t>
              </a:r>
              <a:r>
                <a:rPr kumimoji="0" lang="en-US" altLang="zh-CN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  </a:t>
              </a:r>
              <a:r>
                <a:rPr kumimoji="0" lang="zh-CN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 新能源汽车技术   汽车安全驾驶与应急处理</a:t>
              </a:r>
              <a:endParaRPr kumimoji="0" lang="zh-CN" altLang="zh-CN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  <a:cs typeface="+mn-cs"/>
              </a:endParaRPr>
            </a:p>
          </p:txBody>
        </p:sp>
        <p:sp>
          <p:nvSpPr>
            <p:cNvPr id="7" name="圆角矩形 6"/>
            <p:cNvSpPr/>
            <p:nvPr/>
          </p:nvSpPr>
          <p:spPr>
            <a:xfrm>
              <a:off x="755290" y="4724700"/>
              <a:ext cx="863764" cy="50488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zh-CN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基本技术技能模块</a:t>
              </a:r>
              <a:endPara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" name="圆角矩形 7"/>
            <p:cNvSpPr/>
            <p:nvPr/>
          </p:nvSpPr>
          <p:spPr>
            <a:xfrm>
              <a:off x="1908034" y="3860998"/>
              <a:ext cx="5831997" cy="647777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" name="圆角矩形 9"/>
            <p:cNvSpPr/>
            <p:nvPr/>
          </p:nvSpPr>
          <p:spPr>
            <a:xfrm>
              <a:off x="2123976" y="3932445"/>
              <a:ext cx="1440136" cy="504885"/>
            </a:xfrm>
            <a:prstGeom prst="roundRect">
              <a:avLst/>
            </a:prstGeom>
            <a:solidFill>
              <a:srgbClr val="FFC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zh-CN" altLang="zh-CN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新能源汽车整车控制技术</a:t>
              </a:r>
              <a:endParaRPr kumimoji="0" lang="zh-CN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" name="圆角矩形 11"/>
            <p:cNvSpPr/>
            <p:nvPr/>
          </p:nvSpPr>
          <p:spPr>
            <a:xfrm>
              <a:off x="4140484" y="3932445"/>
              <a:ext cx="1440136" cy="504885"/>
            </a:xfrm>
            <a:prstGeom prst="roundRect">
              <a:avLst/>
            </a:prstGeom>
            <a:solidFill>
              <a:srgbClr val="FFC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zh-CN" altLang="zh-CN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驱动电机及控制系统检修</a:t>
              </a:r>
              <a:endParaRPr kumimoji="0" lang="zh-CN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" name="圆角矩形 12"/>
            <p:cNvSpPr/>
            <p:nvPr/>
          </p:nvSpPr>
          <p:spPr>
            <a:xfrm>
              <a:off x="6083955" y="3932445"/>
              <a:ext cx="1440136" cy="504885"/>
            </a:xfrm>
            <a:prstGeom prst="roundRect">
              <a:avLst/>
            </a:prstGeom>
            <a:solidFill>
              <a:srgbClr val="FFC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zh-CN" altLang="zh-CN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动力电池及管理系统检修</a:t>
              </a:r>
              <a:endParaRPr kumimoji="0" lang="zh-CN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" name="圆角矩形 13"/>
            <p:cNvSpPr/>
            <p:nvPr/>
          </p:nvSpPr>
          <p:spPr>
            <a:xfrm>
              <a:off x="755290" y="3932445"/>
              <a:ext cx="863764" cy="50488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zh-CN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专项技术技能模块</a:t>
              </a:r>
              <a:endPara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3" name="圆角矩形 14"/>
            <p:cNvSpPr/>
            <p:nvPr/>
          </p:nvSpPr>
          <p:spPr>
            <a:xfrm>
              <a:off x="1908034" y="3068743"/>
              <a:ext cx="5831997" cy="504885"/>
            </a:xfrm>
            <a:prstGeom prst="round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zh-CN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新能源汽车装配工艺、新能源汽车高压安全与防护、新能源汽车节能与结构轻量化、</a:t>
              </a:r>
              <a:endPara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zh-CN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新能源汽车综合故障诊断、二手车鉴定与评估、新能源汽车充电设施与维护</a:t>
              </a:r>
              <a:endPara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4" name="圆角矩形 15"/>
            <p:cNvSpPr/>
            <p:nvPr/>
          </p:nvSpPr>
          <p:spPr>
            <a:xfrm>
              <a:off x="755290" y="3140188"/>
              <a:ext cx="863764" cy="50488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zh-CN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拓展技术技能模块</a:t>
              </a:r>
              <a:endPara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5" name="圆角矩形 16"/>
            <p:cNvSpPr/>
            <p:nvPr/>
          </p:nvSpPr>
          <p:spPr>
            <a:xfrm>
              <a:off x="1908034" y="2420966"/>
              <a:ext cx="5831997" cy="431851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zh-CN" altLang="zh-CN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毕业设计</a:t>
              </a:r>
              <a:r>
                <a:rPr kumimoji="0" lang="en-US" altLang="zh-CN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   </a:t>
              </a:r>
              <a:r>
                <a:rPr kumimoji="0" lang="zh-CN" altLang="zh-CN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企业课程</a:t>
              </a:r>
              <a:r>
                <a:rPr kumimoji="0" lang="en-US" altLang="zh-CN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   </a:t>
              </a:r>
              <a:r>
                <a:rPr kumimoji="0" lang="zh-CN" altLang="zh-CN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顶岗实习</a:t>
              </a:r>
              <a:r>
                <a:rPr kumimoji="0" lang="en-US" altLang="zh-CN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  </a:t>
              </a:r>
              <a:r>
                <a:rPr kumimoji="0" lang="zh-CN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军事技能训练   社会实践   大学生创新实践</a:t>
              </a:r>
              <a:endParaRPr kumimoji="0" lang="zh-CN" altLang="zh-CN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  <a:cs typeface="+mn-cs"/>
              </a:endParaRPr>
            </a:p>
          </p:txBody>
        </p:sp>
        <p:sp>
          <p:nvSpPr>
            <p:cNvPr id="16" name="圆角矩形 17"/>
            <p:cNvSpPr/>
            <p:nvPr/>
          </p:nvSpPr>
          <p:spPr>
            <a:xfrm>
              <a:off x="755290" y="2420966"/>
              <a:ext cx="863764" cy="503297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zh-CN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综合技术技能模块</a:t>
              </a:r>
              <a:endPara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7" name="圆角矩形 19"/>
            <p:cNvSpPr/>
            <p:nvPr/>
          </p:nvSpPr>
          <p:spPr>
            <a:xfrm>
              <a:off x="3132230" y="1844635"/>
              <a:ext cx="3167666" cy="360406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新能源汽车、传统汽车企业</a:t>
              </a: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8" name="圆角矩形 20"/>
            <p:cNvSpPr/>
            <p:nvPr/>
          </p:nvSpPr>
          <p:spPr>
            <a:xfrm>
              <a:off x="1906446" y="1196858"/>
              <a:ext cx="5758959" cy="431851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新能源（传统）汽车销售 、维护 、检测维修 、装配、质检</a:t>
              </a:r>
              <a:endPara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9" name="右箭头 21"/>
            <p:cNvSpPr/>
            <p:nvPr/>
          </p:nvSpPr>
          <p:spPr>
            <a:xfrm>
              <a:off x="1619054" y="2565445"/>
              <a:ext cx="288980" cy="21592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0" name="右箭头 22"/>
            <p:cNvSpPr/>
            <p:nvPr/>
          </p:nvSpPr>
          <p:spPr>
            <a:xfrm>
              <a:off x="1619054" y="3284668"/>
              <a:ext cx="288980" cy="21592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1" name="右箭头 23"/>
            <p:cNvSpPr/>
            <p:nvPr/>
          </p:nvSpPr>
          <p:spPr>
            <a:xfrm>
              <a:off x="1619054" y="4076924"/>
              <a:ext cx="288980" cy="21592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2" name="右箭头 24"/>
            <p:cNvSpPr/>
            <p:nvPr/>
          </p:nvSpPr>
          <p:spPr>
            <a:xfrm>
              <a:off x="1619054" y="4869181"/>
              <a:ext cx="288980" cy="21592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3" name="右箭头 25"/>
            <p:cNvSpPr/>
            <p:nvPr/>
          </p:nvSpPr>
          <p:spPr>
            <a:xfrm>
              <a:off x="1619054" y="5661436"/>
              <a:ext cx="288980" cy="21592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4" name="上箭头 31"/>
            <p:cNvSpPr/>
            <p:nvPr/>
          </p:nvSpPr>
          <p:spPr>
            <a:xfrm>
              <a:off x="2700347" y="3573627"/>
              <a:ext cx="215941" cy="287371"/>
            </a:xfrm>
            <a:prstGeom prst="upArrow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5" name="圆角矩形 37"/>
            <p:cNvSpPr/>
            <p:nvPr/>
          </p:nvSpPr>
          <p:spPr>
            <a:xfrm>
              <a:off x="7957561" y="5372477"/>
              <a:ext cx="1511588" cy="936736"/>
            </a:xfrm>
            <a:prstGeom prst="round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zh-CN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计算机等级证书</a:t>
              </a: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（一级）</a:t>
              </a: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ea"/>
                <a:ea typeface="+mn-ea"/>
                <a:cs typeface="+mn-cs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zh-CN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英语应用能力考试证书</a:t>
              </a: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（</a:t>
              </a:r>
              <a:r>
                <a: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B</a:t>
              </a: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级）</a:t>
              </a:r>
              <a:endPara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ea"/>
                <a:ea typeface="+mn-ea"/>
                <a:cs typeface="+mn-cs"/>
              </a:endParaRPr>
            </a:p>
          </p:txBody>
        </p:sp>
        <p:cxnSp>
          <p:nvCxnSpPr>
            <p:cNvPr id="26" name="直接连接符 25"/>
            <p:cNvCxnSpPr>
              <a:stCxn id="4" idx="3"/>
            </p:cNvCxnSpPr>
            <p:nvPr/>
          </p:nvCxnSpPr>
          <p:spPr>
            <a:xfrm flipV="1">
              <a:off x="7811483" y="5805916"/>
              <a:ext cx="14607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上箭头 51"/>
            <p:cNvSpPr/>
            <p:nvPr/>
          </p:nvSpPr>
          <p:spPr>
            <a:xfrm>
              <a:off x="4572367" y="5301032"/>
              <a:ext cx="215941" cy="215926"/>
            </a:xfrm>
            <a:prstGeom prst="upArrow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8" name="上箭头 52"/>
            <p:cNvSpPr/>
            <p:nvPr/>
          </p:nvSpPr>
          <p:spPr>
            <a:xfrm>
              <a:off x="2700347" y="4437329"/>
              <a:ext cx="215941" cy="287371"/>
            </a:xfrm>
            <a:prstGeom prst="upArrow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9" name="上箭头 53"/>
            <p:cNvSpPr/>
            <p:nvPr/>
          </p:nvSpPr>
          <p:spPr>
            <a:xfrm>
              <a:off x="4572367" y="4437329"/>
              <a:ext cx="215941" cy="287371"/>
            </a:xfrm>
            <a:prstGeom prst="upArrow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0" name="上箭头 54"/>
            <p:cNvSpPr/>
            <p:nvPr/>
          </p:nvSpPr>
          <p:spPr>
            <a:xfrm>
              <a:off x="6587287" y="4437329"/>
              <a:ext cx="215941" cy="287371"/>
            </a:xfrm>
            <a:prstGeom prst="upArrow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1" name="上箭头 55"/>
            <p:cNvSpPr/>
            <p:nvPr/>
          </p:nvSpPr>
          <p:spPr>
            <a:xfrm>
              <a:off x="4572367" y="3573627"/>
              <a:ext cx="215941" cy="287371"/>
            </a:xfrm>
            <a:prstGeom prst="upArrow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2" name="上箭头 56"/>
            <p:cNvSpPr/>
            <p:nvPr/>
          </p:nvSpPr>
          <p:spPr>
            <a:xfrm>
              <a:off x="6587287" y="3573627"/>
              <a:ext cx="215941" cy="287371"/>
            </a:xfrm>
            <a:prstGeom prst="upArrow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3" name="上箭头 57"/>
            <p:cNvSpPr/>
            <p:nvPr/>
          </p:nvSpPr>
          <p:spPr>
            <a:xfrm>
              <a:off x="4572367" y="2781371"/>
              <a:ext cx="215941" cy="287372"/>
            </a:xfrm>
            <a:prstGeom prst="upArrow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4" name="上箭头 58"/>
            <p:cNvSpPr/>
            <p:nvPr/>
          </p:nvSpPr>
          <p:spPr>
            <a:xfrm>
              <a:off x="4572367" y="2205040"/>
              <a:ext cx="215941" cy="215926"/>
            </a:xfrm>
            <a:prstGeom prst="upArrow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35" name="圆角矩形 65"/>
          <p:cNvSpPr/>
          <p:nvPr/>
        </p:nvSpPr>
        <p:spPr bwMode="auto">
          <a:xfrm>
            <a:off x="7380288" y="4437063"/>
            <a:ext cx="1511300" cy="647700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汽车维修工资格证书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（三、四级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）</a:t>
            </a:r>
            <a:endParaRPr kumimoji="0" lang="zh-CN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cxnSp>
        <p:nvCxnSpPr>
          <p:cNvPr id="36" name="直接连接符 35"/>
          <p:cNvCxnSpPr>
            <a:stCxn id="4" idx="3"/>
          </p:cNvCxnSpPr>
          <p:nvPr/>
        </p:nvCxnSpPr>
        <p:spPr bwMode="auto">
          <a:xfrm flipV="1">
            <a:off x="7235825" y="4797425"/>
            <a:ext cx="14605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圆角矩形 68"/>
          <p:cNvSpPr/>
          <p:nvPr/>
        </p:nvSpPr>
        <p:spPr bwMode="auto">
          <a:xfrm>
            <a:off x="7308850" y="2781300"/>
            <a:ext cx="1511300" cy="647700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电工特种作业操作考证</a:t>
            </a:r>
            <a:endParaRPr kumimoji="0" lang="zh-CN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cxnSp>
        <p:nvCxnSpPr>
          <p:cNvPr id="38" name="直接连接符 37"/>
          <p:cNvCxnSpPr>
            <a:stCxn id="4" idx="3"/>
          </p:cNvCxnSpPr>
          <p:nvPr/>
        </p:nvCxnSpPr>
        <p:spPr bwMode="auto">
          <a:xfrm flipV="1">
            <a:off x="7164388" y="3141663"/>
            <a:ext cx="14605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矩形 38"/>
          <p:cNvSpPr/>
          <p:nvPr/>
        </p:nvSpPr>
        <p:spPr>
          <a:xfrm>
            <a:off x="1331913" y="3644900"/>
            <a:ext cx="5832475" cy="6477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179388" y="2205038"/>
            <a:ext cx="863600" cy="35274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1" name="Text Box 10"/>
          <p:cNvSpPr txBox="1"/>
          <p:nvPr/>
        </p:nvSpPr>
        <p:spPr>
          <a:xfrm>
            <a:off x="179388" y="1628775"/>
            <a:ext cx="2997200" cy="40005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五递进</a:t>
            </a:r>
            <a:endParaRPr lang="zh-CN" altLang="en-US" sz="2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2" name="Text Box 10"/>
          <p:cNvSpPr txBox="1"/>
          <p:nvPr/>
        </p:nvSpPr>
        <p:spPr>
          <a:xfrm>
            <a:off x="7235825" y="3789363"/>
            <a:ext cx="1152525" cy="40005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三核心</a:t>
            </a:r>
            <a:endParaRPr lang="zh-CN" altLang="en-US" sz="2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234" name="文本框 6"/>
          <p:cNvSpPr txBox="1"/>
          <p:nvPr/>
        </p:nvSpPr>
        <p:spPr>
          <a:xfrm>
            <a:off x="5146675" y="327025"/>
            <a:ext cx="2954338" cy="461963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algn="ctr"/>
            <a:r>
              <a:rPr lang="zh-CN" altLang="en-US" sz="2400" b="1" dirty="0">
                <a:solidFill>
                  <a:srgbClr val="7EAF2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课程体系与工作岗位</a:t>
            </a:r>
            <a:endParaRPr lang="en-US" altLang="zh-CN" sz="2400" b="1" dirty="0">
              <a:solidFill>
                <a:srgbClr val="7EAF2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41" grpId="0"/>
      <p:bldP spid="4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217" name="文本框 6"/>
          <p:cNvSpPr txBox="1"/>
          <p:nvPr/>
        </p:nvSpPr>
        <p:spPr>
          <a:xfrm>
            <a:off x="5607050" y="327025"/>
            <a:ext cx="2032000" cy="461963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algn="ctr"/>
            <a:r>
              <a:rPr lang="zh-CN" altLang="en-US" sz="2400" b="1" dirty="0">
                <a:solidFill>
                  <a:srgbClr val="7EAF2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教师队伍建设</a:t>
            </a:r>
            <a:endParaRPr lang="en-US" altLang="zh-CN" sz="2400" b="1" dirty="0">
              <a:solidFill>
                <a:srgbClr val="7EAF2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3" name="表格 2"/>
          <p:cNvGraphicFramePr/>
          <p:nvPr/>
        </p:nvGraphicFramePr>
        <p:xfrm>
          <a:off x="827088" y="1790700"/>
          <a:ext cx="7662863" cy="2997200"/>
        </p:xfrm>
        <a:graphic>
          <a:graphicData uri="http://schemas.openxmlformats.org/drawingml/2006/table">
            <a:tbl>
              <a:tblPr/>
              <a:tblGrid>
                <a:gridCol w="2063029"/>
                <a:gridCol w="4602924"/>
                <a:gridCol w="996909"/>
              </a:tblGrid>
              <a:tr h="458627"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Char char="•"/>
                        <a:defRPr sz="2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>
                        <a:defRPr sz="2400" kern="1200"/>
                      </a:lvl2pPr>
                      <a:lvl3pPr marL="1143000" lvl="2" indent="-228600" algn="l">
                        <a:buClr>
                          <a:schemeClr val="tx2"/>
                        </a:buClr>
                        <a:defRPr sz="2000" kern="1200"/>
                      </a:lvl3pPr>
                      <a:lvl4pPr marL="1600200" lvl="3" indent="-228600" algn="l">
                        <a:defRPr sz="1800" kern="1200"/>
                      </a:lvl4pPr>
                      <a:lvl5pPr marL="2057400" lvl="4" indent="-228600" algn="l">
                        <a:buClr>
                          <a:schemeClr val="tx2"/>
                        </a:buClr>
                        <a:defRPr sz="1800" kern="1200"/>
                      </a:lvl5pPr>
                    </a:lstStyle>
                    <a:p>
                      <a:pPr marL="0" lvl="0" indent="0" algn="ctr">
                        <a:buFont typeface="Wingdings" panose="05000000000000000000" pitchFamily="2" charset="2"/>
                        <a:buNone/>
                      </a:pPr>
                      <a:r>
                        <a:rPr lang="zh-CN" altLang="en-US" sz="2400" b="1" dirty="0">
                          <a:solidFill>
                            <a:schemeClr val="tx1"/>
                          </a:solidFill>
                        </a:rPr>
                        <a:t>项   目</a:t>
                      </a:r>
                      <a:endParaRPr lang="zh-CN" alt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L="91433" marR="91433" marT="46353" marB="46353" anchor="ctr">
                    <a:lnL w="9525">
                      <a:solidFill>
                        <a:srgbClr val="848587"/>
                      </a:solidFill>
                      <a:prstDash val="sysDash"/>
                    </a:lnL>
                    <a:lnR w="9525">
                      <a:solidFill>
                        <a:srgbClr val="848587"/>
                      </a:solidFill>
                      <a:prstDash val="sysDash"/>
                    </a:lnR>
                    <a:lnT w="28575">
                      <a:solidFill>
                        <a:srgbClr val="848587"/>
                      </a:solidFill>
                      <a:prstDash val="solid"/>
                    </a:lnT>
                    <a:lnB w="28575">
                      <a:solidFill>
                        <a:srgbClr val="848587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Char char="•"/>
                        <a:defRPr sz="2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>
                        <a:defRPr sz="2400" kern="1200"/>
                      </a:lvl2pPr>
                      <a:lvl3pPr marL="1143000" lvl="2" indent="-228600" algn="l">
                        <a:buClr>
                          <a:schemeClr val="tx2"/>
                        </a:buClr>
                        <a:defRPr sz="2000" kern="1200"/>
                      </a:lvl3pPr>
                      <a:lvl4pPr marL="1600200" lvl="3" indent="-228600" algn="l">
                        <a:defRPr sz="1800" kern="1200"/>
                      </a:lvl4pPr>
                      <a:lvl5pPr marL="2057400" lvl="4" indent="-228600" algn="l">
                        <a:buClr>
                          <a:schemeClr val="tx2"/>
                        </a:buClr>
                        <a:defRPr sz="1800" kern="1200"/>
                      </a:lvl5pPr>
                    </a:lstStyle>
                    <a:p>
                      <a:pPr marL="0" lvl="0" indent="0" algn="ctr">
                        <a:buFont typeface="Wingdings" panose="05000000000000000000" pitchFamily="2" charset="2"/>
                        <a:buNone/>
                      </a:pPr>
                      <a:r>
                        <a:rPr lang="zh-CN" altLang="en-US" sz="2400" b="1" dirty="0">
                          <a:solidFill>
                            <a:schemeClr val="tx1"/>
                          </a:solidFill>
                        </a:rPr>
                        <a:t>现   状</a:t>
                      </a:r>
                      <a:endParaRPr lang="zh-CN" alt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L="91433" marR="91433" marT="46353" marB="46353" anchor="ctr">
                    <a:lnL w="9525">
                      <a:solidFill>
                        <a:srgbClr val="848587"/>
                      </a:solidFill>
                      <a:prstDash val="sysDash"/>
                    </a:lnL>
                    <a:lnR w="9525">
                      <a:solidFill>
                        <a:srgbClr val="848587"/>
                      </a:solidFill>
                      <a:prstDash val="sysDash"/>
                    </a:lnR>
                    <a:lnT w="28575">
                      <a:solidFill>
                        <a:srgbClr val="848587"/>
                      </a:solidFill>
                      <a:prstDash val="solid"/>
                    </a:lnT>
                    <a:lnB w="28575">
                      <a:solidFill>
                        <a:srgbClr val="848587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Char char="•"/>
                        <a:defRPr sz="2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>
                        <a:defRPr sz="2400" kern="1200"/>
                      </a:lvl2pPr>
                      <a:lvl3pPr marL="1143000" lvl="2" indent="-228600" algn="l">
                        <a:buClr>
                          <a:schemeClr val="tx2"/>
                        </a:buClr>
                        <a:defRPr sz="2000" kern="1200"/>
                      </a:lvl3pPr>
                      <a:lvl4pPr marL="1600200" lvl="3" indent="-228600" algn="l">
                        <a:defRPr sz="1800" kern="1200"/>
                      </a:lvl4pPr>
                      <a:lvl5pPr marL="2057400" lvl="4" indent="-228600" algn="l">
                        <a:buClr>
                          <a:schemeClr val="tx2"/>
                        </a:buClr>
                        <a:defRPr sz="1800" kern="1200"/>
                      </a:lvl5pPr>
                    </a:lstStyle>
                    <a:p>
                      <a:pPr marL="0" lvl="0" indent="0" algn="ctr">
                        <a:buFont typeface="Wingdings" panose="05000000000000000000" pitchFamily="2" charset="2"/>
                        <a:buNone/>
                      </a:pPr>
                      <a:r>
                        <a:rPr lang="zh-CN" altLang="en-US" sz="2400" b="1">
                          <a:solidFill>
                            <a:schemeClr val="tx1"/>
                          </a:solidFill>
                        </a:rPr>
                        <a:t>备注</a:t>
                      </a:r>
                      <a:endParaRPr lang="zh-CN" altLang="en-US" sz="2400" b="1">
                        <a:solidFill>
                          <a:schemeClr val="tx1"/>
                        </a:solidFill>
                      </a:endParaRPr>
                    </a:p>
                  </a:txBody>
                  <a:tcPr marL="91433" marR="91433" marT="46353" marB="46353" anchor="ctr">
                    <a:lnL w="9525">
                      <a:solidFill>
                        <a:srgbClr val="848587"/>
                      </a:solidFill>
                      <a:prstDash val="sysDash"/>
                    </a:lnL>
                    <a:lnR w="9525">
                      <a:solidFill>
                        <a:srgbClr val="848587"/>
                      </a:solidFill>
                      <a:prstDash val="sysDash"/>
                    </a:lnR>
                    <a:lnT w="28575">
                      <a:solidFill>
                        <a:srgbClr val="848587"/>
                      </a:solidFill>
                      <a:prstDash val="solid"/>
                    </a:lnT>
                    <a:lnB w="28575">
                      <a:solidFill>
                        <a:srgbClr val="848587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405943"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Char char="•"/>
                        <a:defRPr sz="2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>
                        <a:defRPr sz="2400" kern="1200"/>
                      </a:lvl2pPr>
                      <a:lvl3pPr marL="1143000" lvl="2" indent="-228600" algn="l">
                        <a:buClr>
                          <a:schemeClr val="tx2"/>
                        </a:buClr>
                        <a:defRPr sz="2000" kern="1200"/>
                      </a:lvl3pPr>
                      <a:lvl4pPr marL="1600200" lvl="3" indent="-228600" algn="l">
                        <a:defRPr sz="1800" kern="1200"/>
                      </a:lvl4pPr>
                      <a:lvl5pPr marL="2057400" lvl="4" indent="-228600" algn="l">
                        <a:buClr>
                          <a:schemeClr val="tx2"/>
                        </a:buClr>
                        <a:defRPr sz="1800" kern="1200"/>
                      </a:lvl5pPr>
                    </a:lstStyle>
                    <a:p>
                      <a:pPr marL="0" lvl="0" indent="0" algn="l">
                        <a:buFont typeface="Wingdings" panose="05000000000000000000" pitchFamily="2" charset="2"/>
                        <a:buNone/>
                      </a:pPr>
                      <a:r>
                        <a:rPr lang="zh-CN" altLang="en-US" sz="18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专兼职教师人数</a:t>
                      </a:r>
                      <a:endParaRPr lang="zh-CN" altLang="en-US" sz="18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91433" marR="91433" marT="46353" marB="46353" anchor="ctr">
                    <a:lnL w="9525">
                      <a:solidFill>
                        <a:srgbClr val="848587"/>
                      </a:solidFill>
                      <a:prstDash val="sysDash"/>
                    </a:lnL>
                    <a:lnR w="9525">
                      <a:solidFill>
                        <a:srgbClr val="848587"/>
                      </a:solidFill>
                      <a:prstDash val="sysDash"/>
                    </a:lnR>
                    <a:lnT w="28575">
                      <a:solidFill>
                        <a:srgbClr val="848587"/>
                      </a:solidFill>
                      <a:prstDash val="solid"/>
                    </a:lnT>
                    <a:lnB w="9525">
                      <a:solidFill>
                        <a:srgbClr val="848587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Char char="•"/>
                        <a:defRPr sz="2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>
                        <a:defRPr sz="2400" kern="1200"/>
                      </a:lvl2pPr>
                      <a:lvl3pPr marL="1143000" lvl="2" indent="-228600" algn="l">
                        <a:buClr>
                          <a:schemeClr val="tx2"/>
                        </a:buClr>
                        <a:defRPr sz="2000" kern="1200"/>
                      </a:lvl3pPr>
                      <a:lvl4pPr marL="1600200" lvl="3" indent="-228600" algn="l">
                        <a:defRPr sz="1800" kern="1200"/>
                      </a:lvl4pPr>
                      <a:lvl5pPr marL="2057400" lvl="4" indent="-228600" algn="l">
                        <a:buClr>
                          <a:schemeClr val="tx2"/>
                        </a:buClr>
                        <a:defRPr sz="1800" kern="1200"/>
                      </a:lvl5pPr>
                    </a:lstStyle>
                    <a:p>
                      <a:pPr marL="0" lvl="0" indent="0" algn="l">
                        <a:buFont typeface="Wingdings" panose="05000000000000000000" pitchFamily="2" charset="2"/>
                        <a:buNone/>
                      </a:pPr>
                      <a:r>
                        <a:rPr lang="zh-CN" altLang="en-US" sz="18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专职教师</a:t>
                      </a:r>
                      <a:r>
                        <a:rPr lang="en-US" altLang="zh-CN" sz="18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15</a:t>
                      </a:r>
                      <a:r>
                        <a:rPr lang="zh-CN" altLang="en-US" sz="18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人，兼职教师</a:t>
                      </a:r>
                      <a:r>
                        <a:rPr lang="en-US" altLang="zh-CN" sz="18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3</a:t>
                      </a:r>
                      <a:r>
                        <a:rPr lang="zh-CN" altLang="en-US" sz="18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sym typeface="Arial" panose="020B0604020202020204" pitchFamily="34" charset="0"/>
                        </a:rPr>
                        <a:t>人，产业教授</a:t>
                      </a:r>
                      <a:r>
                        <a:rPr lang="en-US" altLang="zh-CN" sz="18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sym typeface="Arial" panose="020B0604020202020204" pitchFamily="34" charset="0"/>
                        </a:rPr>
                        <a:t>2</a:t>
                      </a:r>
                      <a:r>
                        <a:rPr lang="zh-CN" altLang="en-US" sz="18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sym typeface="Arial" panose="020B0604020202020204" pitchFamily="34" charset="0"/>
                        </a:rPr>
                        <a:t>人</a:t>
                      </a:r>
                      <a:endParaRPr lang="zh-CN" altLang="en-US" sz="1800" b="0" dirty="0">
                        <a:solidFill>
                          <a:schemeClr val="tx1"/>
                        </a:solidFill>
                        <a:latin typeface="+mn-ea"/>
                        <a:ea typeface="+mn-ea"/>
                        <a:sym typeface="Arial" panose="020B0604020202020204" pitchFamily="34" charset="0"/>
                      </a:endParaRPr>
                    </a:p>
                  </a:txBody>
                  <a:tcPr marL="91433" marR="91433" marT="46353" marB="46353" anchor="ctr">
                    <a:lnL w="9525">
                      <a:solidFill>
                        <a:srgbClr val="848587"/>
                      </a:solidFill>
                      <a:prstDash val="sysDash"/>
                    </a:lnL>
                    <a:lnR w="9525">
                      <a:solidFill>
                        <a:srgbClr val="848587"/>
                      </a:solidFill>
                      <a:prstDash val="sysDash"/>
                    </a:lnR>
                    <a:lnT w="28575">
                      <a:solidFill>
                        <a:srgbClr val="848587"/>
                      </a:solidFill>
                      <a:prstDash val="solid"/>
                    </a:lnT>
                    <a:lnB w="9525">
                      <a:solidFill>
                        <a:srgbClr val="848587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Char char="•"/>
                        <a:defRPr sz="2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>
                        <a:defRPr sz="2400" kern="1200"/>
                      </a:lvl2pPr>
                      <a:lvl3pPr marL="1143000" lvl="2" indent="-228600" algn="l">
                        <a:buClr>
                          <a:schemeClr val="tx2"/>
                        </a:buClr>
                        <a:defRPr sz="2000" kern="1200"/>
                      </a:lvl3pPr>
                      <a:lvl4pPr marL="1600200" lvl="3" indent="-228600" algn="l">
                        <a:defRPr sz="1800" kern="1200"/>
                      </a:lvl4pPr>
                      <a:lvl5pPr marL="2057400" lvl="4" indent="-228600" algn="l">
                        <a:buClr>
                          <a:schemeClr val="tx2"/>
                        </a:buClr>
                        <a:defRPr sz="1800" kern="1200"/>
                      </a:lvl5pPr>
                    </a:lstStyle>
                    <a:p>
                      <a:pPr marL="0" lvl="0" indent="0" algn="l">
                        <a:buFont typeface="Wingdings" panose="05000000000000000000" pitchFamily="2" charset="2"/>
                        <a:buNone/>
                      </a:pPr>
                      <a:endParaRPr lang="en-US" altLang="zh-CN" sz="1800" b="0" dirty="0">
                        <a:solidFill>
                          <a:schemeClr val="tx1"/>
                        </a:solidFill>
                        <a:latin typeface="+mn-ea"/>
                        <a:ea typeface="+mn-ea"/>
                        <a:sym typeface="Arial" panose="020B0604020202020204" pitchFamily="34" charset="0"/>
                      </a:endParaRPr>
                    </a:p>
                  </a:txBody>
                  <a:tcPr marL="91433" marR="91433" marT="46353" marB="46353" anchor="ctr">
                    <a:lnL w="9525">
                      <a:solidFill>
                        <a:srgbClr val="848587"/>
                      </a:solidFill>
                      <a:prstDash val="sysDash"/>
                    </a:lnL>
                    <a:lnR w="9525">
                      <a:solidFill>
                        <a:srgbClr val="848587"/>
                      </a:solidFill>
                      <a:prstDash val="sysDash"/>
                    </a:lnR>
                    <a:lnT w="28575">
                      <a:solidFill>
                        <a:srgbClr val="848587"/>
                      </a:solidFill>
                      <a:prstDash val="solid"/>
                    </a:lnT>
                    <a:lnB w="9525">
                      <a:solidFill>
                        <a:srgbClr val="848587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681654"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Char char="•"/>
                        <a:defRPr sz="2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>
                        <a:defRPr sz="2400" kern="1200"/>
                      </a:lvl2pPr>
                      <a:lvl3pPr marL="1143000" lvl="2" indent="-228600" algn="l">
                        <a:buClr>
                          <a:schemeClr val="tx2"/>
                        </a:buClr>
                        <a:defRPr sz="2000" kern="1200"/>
                      </a:lvl3pPr>
                      <a:lvl4pPr marL="1600200" lvl="3" indent="-228600" algn="l">
                        <a:defRPr sz="1800" kern="1200"/>
                      </a:lvl4pPr>
                      <a:lvl5pPr marL="2057400" lvl="4" indent="-228600" algn="l">
                        <a:buClr>
                          <a:schemeClr val="tx2"/>
                        </a:buClr>
                        <a:defRPr sz="1800" kern="1200"/>
                      </a:lvl5pPr>
                    </a:lstStyle>
                    <a:p>
                      <a:pPr marL="0" lvl="0" indent="0" algn="l">
                        <a:buFont typeface="Wingdings" panose="05000000000000000000" pitchFamily="2" charset="2"/>
                        <a:buNone/>
                      </a:pPr>
                      <a:r>
                        <a:rPr lang="zh-CN" altLang="en-US" sz="1800" dirty="0">
                          <a:latin typeface="+mn-ea"/>
                          <a:ea typeface="+mn-ea"/>
                          <a:sym typeface="+mn-ea"/>
                        </a:rPr>
                        <a:t>专任教师</a:t>
                      </a:r>
                      <a:r>
                        <a:rPr lang="zh-CN" altLang="en-US" sz="18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职称</a:t>
                      </a:r>
                      <a:endParaRPr lang="zh-CN" altLang="en-US" sz="18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91433" marR="91433" marT="46353" marB="46353" anchor="ctr">
                    <a:lnL w="9525">
                      <a:solidFill>
                        <a:srgbClr val="848587"/>
                      </a:solidFill>
                      <a:prstDash val="sysDash"/>
                    </a:lnL>
                    <a:lnR w="9525">
                      <a:solidFill>
                        <a:srgbClr val="848587"/>
                      </a:solidFill>
                      <a:prstDash val="sysDash"/>
                    </a:lnR>
                    <a:lnT w="9525">
                      <a:solidFill>
                        <a:srgbClr val="848587"/>
                      </a:solidFill>
                      <a:prstDash val="sysDash"/>
                    </a:lnT>
                    <a:lnB w="9525">
                      <a:solidFill>
                        <a:srgbClr val="848587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Char char="•"/>
                        <a:defRPr sz="2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>
                        <a:defRPr sz="2400" kern="1200"/>
                      </a:lvl2pPr>
                      <a:lvl3pPr marL="1143000" lvl="2" indent="-228600" algn="l">
                        <a:buClr>
                          <a:schemeClr val="tx2"/>
                        </a:buClr>
                        <a:defRPr sz="2000" kern="1200"/>
                      </a:lvl3pPr>
                      <a:lvl4pPr marL="1600200" lvl="3" indent="-228600" algn="l">
                        <a:defRPr sz="1800" kern="1200"/>
                      </a:lvl4pPr>
                      <a:lvl5pPr marL="2057400" lvl="4" indent="-228600" algn="l">
                        <a:buClr>
                          <a:schemeClr val="tx2"/>
                        </a:buClr>
                        <a:defRPr sz="1800" kern="1200"/>
                      </a:lvl5pPr>
                    </a:lstStyle>
                    <a:p>
                      <a:pPr marL="0" lvl="0" indent="0" algn="l">
                        <a:buFont typeface="Wingdings" panose="05000000000000000000" pitchFamily="2" charset="2"/>
                        <a:buNone/>
                      </a:pPr>
                      <a:r>
                        <a:rPr lang="zh-CN" altLang="en-US" sz="1800" dirty="0">
                          <a:latin typeface="+mn-ea"/>
                          <a:ea typeface="+mn-ea"/>
                          <a:sym typeface="+mn-ea"/>
                        </a:rPr>
                        <a:t>副高以上（高级工程师）</a:t>
                      </a:r>
                      <a:r>
                        <a:rPr lang="en-US" altLang="zh-CN" sz="1800" dirty="0">
                          <a:latin typeface="+mn-ea"/>
                          <a:ea typeface="+mn-ea"/>
                          <a:sym typeface="+mn-ea"/>
                        </a:rPr>
                        <a:t>6</a:t>
                      </a:r>
                      <a:r>
                        <a:rPr lang="zh-CN" altLang="en-US" sz="1800" dirty="0">
                          <a:latin typeface="+mn-ea"/>
                          <a:ea typeface="+mn-ea"/>
                          <a:sym typeface="+mn-ea"/>
                        </a:rPr>
                        <a:t>人，中级（工程师）</a:t>
                      </a:r>
                      <a:r>
                        <a:rPr lang="en-US" altLang="zh-CN" sz="1800" dirty="0">
                          <a:latin typeface="+mn-ea"/>
                          <a:ea typeface="+mn-ea"/>
                          <a:sym typeface="+mn-ea"/>
                        </a:rPr>
                        <a:t>12</a:t>
                      </a:r>
                      <a:r>
                        <a:rPr lang="zh-CN" altLang="en-US" sz="1800" dirty="0">
                          <a:latin typeface="+mn-ea"/>
                          <a:ea typeface="+mn-ea"/>
                          <a:sym typeface="+mn-ea"/>
                        </a:rPr>
                        <a:t>人</a:t>
                      </a:r>
                      <a:endParaRPr lang="zh-CN" altLang="en-US" sz="18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91433" marR="91433" marT="46353" marB="46353" anchor="ctr">
                    <a:lnL w="9525">
                      <a:solidFill>
                        <a:srgbClr val="848587"/>
                      </a:solidFill>
                      <a:prstDash val="sysDash"/>
                    </a:lnL>
                    <a:lnR w="9525">
                      <a:solidFill>
                        <a:srgbClr val="848587"/>
                      </a:solidFill>
                      <a:prstDash val="sysDash"/>
                    </a:lnR>
                    <a:lnT w="9525">
                      <a:solidFill>
                        <a:srgbClr val="848587"/>
                      </a:solidFill>
                      <a:prstDash val="sysDash"/>
                    </a:lnT>
                    <a:lnB w="9525">
                      <a:solidFill>
                        <a:srgbClr val="848587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Char char="•"/>
                        <a:defRPr sz="2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>
                        <a:defRPr sz="2400" kern="1200"/>
                      </a:lvl2pPr>
                      <a:lvl3pPr marL="1143000" lvl="2" indent="-228600" algn="l">
                        <a:buClr>
                          <a:schemeClr val="tx2"/>
                        </a:buClr>
                        <a:defRPr sz="2000" kern="1200"/>
                      </a:lvl3pPr>
                      <a:lvl4pPr marL="1600200" lvl="3" indent="-228600" algn="l">
                        <a:defRPr sz="1800" kern="1200"/>
                      </a:lvl4pPr>
                      <a:lvl5pPr marL="2057400" lvl="4" indent="-228600" algn="l">
                        <a:buClr>
                          <a:schemeClr val="tx2"/>
                        </a:buClr>
                        <a:defRPr sz="1800" kern="1200"/>
                      </a:lvl5pPr>
                    </a:lstStyle>
                    <a:p>
                      <a:pPr marL="0" lvl="0" indent="0" algn="l">
                        <a:buFont typeface="Wingdings" panose="05000000000000000000" pitchFamily="2" charset="2"/>
                        <a:buNone/>
                      </a:pPr>
                      <a:endParaRPr sz="1800" b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91433" marR="91433" marT="46353" marB="46353" anchor="ctr">
                    <a:lnL w="9525">
                      <a:solidFill>
                        <a:srgbClr val="848587"/>
                      </a:solidFill>
                      <a:prstDash val="sysDash"/>
                    </a:lnL>
                    <a:lnR w="9525">
                      <a:solidFill>
                        <a:srgbClr val="848587"/>
                      </a:solidFill>
                      <a:prstDash val="sysDash"/>
                    </a:lnR>
                    <a:lnT w="9525">
                      <a:solidFill>
                        <a:srgbClr val="848587"/>
                      </a:solidFill>
                      <a:prstDash val="sysDash"/>
                    </a:lnT>
                    <a:lnB w="9525">
                      <a:solidFill>
                        <a:srgbClr val="848587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621938"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Char char="•"/>
                        <a:defRPr sz="2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>
                        <a:defRPr sz="2400" kern="1200"/>
                      </a:lvl2pPr>
                      <a:lvl3pPr marL="1143000" lvl="2" indent="-228600" algn="l">
                        <a:buClr>
                          <a:schemeClr val="tx2"/>
                        </a:buClr>
                        <a:defRPr sz="2000" kern="1200"/>
                      </a:lvl3pPr>
                      <a:lvl4pPr marL="1600200" lvl="3" indent="-228600" algn="l">
                        <a:defRPr sz="1800" kern="1200"/>
                      </a:lvl4pPr>
                      <a:lvl5pPr marL="2057400" lvl="4" indent="-228600" algn="l">
                        <a:buClr>
                          <a:schemeClr val="tx2"/>
                        </a:buClr>
                        <a:defRPr sz="1800" kern="1200"/>
                      </a:lvl5pPr>
                    </a:lstStyle>
                    <a:p>
                      <a:pPr marL="0" lvl="0" indent="0" algn="l">
                        <a:buFont typeface="Wingdings" panose="05000000000000000000" pitchFamily="2" charset="2"/>
                        <a:buNone/>
                      </a:pPr>
                      <a:r>
                        <a:rPr lang="zh-CN" altLang="en-US" sz="18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双师型教师人数</a:t>
                      </a:r>
                      <a:endParaRPr lang="en-US" altLang="zh-CN" sz="18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91433" marR="91433" marT="46353" marB="46353" anchor="ctr">
                    <a:lnL w="9525">
                      <a:solidFill>
                        <a:srgbClr val="848587"/>
                      </a:solidFill>
                      <a:prstDash val="sysDash"/>
                    </a:lnL>
                    <a:lnR w="9525">
                      <a:solidFill>
                        <a:srgbClr val="848587"/>
                      </a:solidFill>
                      <a:prstDash val="sysDash"/>
                    </a:lnR>
                    <a:lnT w="9525">
                      <a:solidFill>
                        <a:srgbClr val="848587"/>
                      </a:solidFill>
                      <a:prstDash val="sysDash"/>
                    </a:lnT>
                    <a:lnB w="9525">
                      <a:solidFill>
                        <a:srgbClr val="848587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Char char="•"/>
                        <a:defRPr sz="2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>
                        <a:defRPr sz="2400" kern="1200"/>
                      </a:lvl2pPr>
                      <a:lvl3pPr marL="1143000" lvl="2" indent="-228600" algn="l">
                        <a:buClr>
                          <a:schemeClr val="tx2"/>
                        </a:buClr>
                        <a:defRPr sz="2000" kern="1200"/>
                      </a:lvl3pPr>
                      <a:lvl4pPr marL="1600200" lvl="3" indent="-228600" algn="l">
                        <a:defRPr sz="1800" kern="1200"/>
                      </a:lvl4pPr>
                      <a:lvl5pPr marL="2057400" lvl="4" indent="-228600" algn="l">
                        <a:buClr>
                          <a:schemeClr val="tx2"/>
                        </a:buClr>
                        <a:defRPr sz="1800" kern="1200"/>
                      </a:lvl5pPr>
                    </a:lstStyle>
                    <a:p>
                      <a:pPr marL="0" lvl="0" indent="0" algn="l">
                        <a:buFont typeface="Wingdings" panose="05000000000000000000" pitchFamily="2" charset="2"/>
                        <a:buNone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17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91433" marR="91433" marT="46353" marB="46353" anchor="ctr">
                    <a:lnL w="9525">
                      <a:solidFill>
                        <a:srgbClr val="848587"/>
                      </a:solidFill>
                      <a:prstDash val="sysDash"/>
                    </a:lnL>
                    <a:lnR w="9525">
                      <a:solidFill>
                        <a:srgbClr val="848587"/>
                      </a:solidFill>
                      <a:prstDash val="sysDash"/>
                    </a:lnR>
                    <a:lnT w="9525">
                      <a:solidFill>
                        <a:srgbClr val="848587"/>
                      </a:solidFill>
                      <a:prstDash val="sysDash"/>
                    </a:lnT>
                    <a:lnB w="9525">
                      <a:solidFill>
                        <a:srgbClr val="848587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Char char="•"/>
                        <a:defRPr sz="2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>
                        <a:defRPr sz="2400" kern="1200"/>
                      </a:lvl2pPr>
                      <a:lvl3pPr marL="1143000" lvl="2" indent="-228600" algn="l">
                        <a:buClr>
                          <a:schemeClr val="tx2"/>
                        </a:buClr>
                        <a:defRPr sz="2000" kern="1200"/>
                      </a:lvl3pPr>
                      <a:lvl4pPr marL="1600200" lvl="3" indent="-228600" algn="l">
                        <a:defRPr sz="1800" kern="1200"/>
                      </a:lvl4pPr>
                      <a:lvl5pPr marL="2057400" lvl="4" indent="-228600" algn="l">
                        <a:buClr>
                          <a:schemeClr val="tx2"/>
                        </a:buClr>
                        <a:defRPr sz="1800" kern="1200"/>
                      </a:lvl5pPr>
                    </a:lstStyle>
                    <a:p>
                      <a:pPr marL="0" lvl="0" indent="0" algn="l">
                        <a:buFont typeface="Wingdings" panose="05000000000000000000" pitchFamily="2" charset="2"/>
                        <a:buNone/>
                      </a:pPr>
                      <a:r>
                        <a:rPr lang="en-US" altLang="zh-CN" sz="18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sym typeface="Arial" panose="020B0604020202020204" pitchFamily="34" charset="0"/>
                        </a:rPr>
                        <a:t>94%</a:t>
                      </a:r>
                      <a:endParaRPr lang="en-US" altLang="zh-CN" sz="1800" b="0" dirty="0">
                        <a:solidFill>
                          <a:schemeClr val="tx1"/>
                        </a:solidFill>
                        <a:latin typeface="+mn-ea"/>
                        <a:ea typeface="+mn-ea"/>
                        <a:sym typeface="Arial" panose="020B0604020202020204" pitchFamily="34" charset="0"/>
                      </a:endParaRPr>
                    </a:p>
                  </a:txBody>
                  <a:tcPr marL="91433" marR="91433" marT="46353" marB="46353" anchor="ctr">
                    <a:lnL w="9525">
                      <a:solidFill>
                        <a:srgbClr val="848587"/>
                      </a:solidFill>
                      <a:prstDash val="sysDash"/>
                    </a:lnL>
                    <a:lnR w="9525">
                      <a:solidFill>
                        <a:srgbClr val="848587"/>
                      </a:solidFill>
                      <a:prstDash val="sysDash"/>
                    </a:lnR>
                    <a:lnT w="9525">
                      <a:solidFill>
                        <a:srgbClr val="848587"/>
                      </a:solidFill>
                      <a:prstDash val="sysDash"/>
                    </a:lnT>
                    <a:lnB w="9525">
                      <a:solidFill>
                        <a:srgbClr val="848587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406578"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Char char="•"/>
                        <a:defRPr sz="2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>
                        <a:defRPr sz="2400" kern="1200"/>
                      </a:lvl2pPr>
                      <a:lvl3pPr marL="1143000" lvl="2" indent="-228600" algn="l">
                        <a:buClr>
                          <a:schemeClr val="tx2"/>
                        </a:buClr>
                        <a:defRPr sz="2000" kern="1200"/>
                      </a:lvl3pPr>
                      <a:lvl4pPr marL="1600200" lvl="3" indent="-228600" algn="l">
                        <a:defRPr sz="1800" kern="1200"/>
                      </a:lvl4pPr>
                      <a:lvl5pPr marL="2057400" lvl="4" indent="-228600" algn="l">
                        <a:buClr>
                          <a:schemeClr val="tx2"/>
                        </a:buClr>
                        <a:defRPr sz="1800" kern="1200"/>
                      </a:lvl5pPr>
                    </a:lstStyle>
                    <a:p>
                      <a:pPr marL="0" lvl="0" indent="0" algn="l">
                        <a:buFont typeface="Wingdings" panose="05000000000000000000" pitchFamily="2" charset="2"/>
                        <a:buNone/>
                      </a:pPr>
                      <a:r>
                        <a:rPr lang="zh-CN" altLang="en-US" sz="18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专职教师学历比例</a:t>
                      </a:r>
                      <a:endParaRPr lang="zh-CN" altLang="en-US" sz="18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91433" marR="91433" marT="46353" marB="46353" anchor="ctr">
                    <a:lnL w="9525">
                      <a:solidFill>
                        <a:srgbClr val="848587"/>
                      </a:solidFill>
                      <a:prstDash val="sysDash"/>
                    </a:lnL>
                    <a:lnR w="9525">
                      <a:solidFill>
                        <a:srgbClr val="848587"/>
                      </a:solidFill>
                      <a:prstDash val="sysDash"/>
                    </a:lnR>
                    <a:lnT w="9525">
                      <a:solidFill>
                        <a:srgbClr val="848587"/>
                      </a:solidFill>
                      <a:prstDash val="sysDash"/>
                    </a:lnT>
                    <a:lnB w="9525">
                      <a:solidFill>
                        <a:srgbClr val="848587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Char char="•"/>
                        <a:defRPr sz="2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>
                        <a:defRPr sz="2400" kern="1200"/>
                      </a:lvl2pPr>
                      <a:lvl3pPr marL="1143000" lvl="2" indent="-228600" algn="l">
                        <a:buClr>
                          <a:schemeClr val="tx2"/>
                        </a:buClr>
                        <a:defRPr sz="2000" kern="1200"/>
                      </a:lvl3pPr>
                      <a:lvl4pPr marL="1600200" lvl="3" indent="-228600" algn="l">
                        <a:defRPr sz="1800" kern="1200"/>
                      </a:lvl4pPr>
                      <a:lvl5pPr marL="2057400" lvl="4" indent="-228600" algn="l">
                        <a:buClr>
                          <a:schemeClr val="tx2"/>
                        </a:buClr>
                        <a:defRPr sz="1800" kern="1200"/>
                      </a:lvl5pPr>
                    </a:lstStyle>
                    <a:p>
                      <a:pPr marL="0" lvl="0" indent="0" algn="l">
                        <a:buFont typeface="Wingdings" panose="05000000000000000000" pitchFamily="2" charset="2"/>
                        <a:buNone/>
                      </a:pPr>
                      <a:r>
                        <a:rPr lang="zh-CN" altLang="en-US" sz="18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硕士以上</a:t>
                      </a:r>
                      <a:r>
                        <a:rPr lang="en-US" altLang="zh-CN" sz="18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12</a:t>
                      </a:r>
                      <a:r>
                        <a:rPr lang="zh-CN" altLang="en-US" sz="18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人</a:t>
                      </a:r>
                      <a:endParaRPr lang="zh-CN" altLang="en-US" sz="18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91433" marR="91433" marT="46353" marB="46353" anchor="ctr">
                    <a:lnL w="9525">
                      <a:solidFill>
                        <a:srgbClr val="848587"/>
                      </a:solidFill>
                      <a:prstDash val="sysDash"/>
                    </a:lnL>
                    <a:lnR w="9525">
                      <a:solidFill>
                        <a:srgbClr val="848587"/>
                      </a:solidFill>
                      <a:prstDash val="sysDash"/>
                    </a:lnR>
                    <a:lnT w="9525">
                      <a:solidFill>
                        <a:srgbClr val="848587"/>
                      </a:solidFill>
                      <a:prstDash val="sysDash"/>
                    </a:lnT>
                    <a:lnB w="9525">
                      <a:solidFill>
                        <a:srgbClr val="848587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Char char="•"/>
                        <a:defRPr sz="2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>
                        <a:defRPr sz="2400" kern="1200"/>
                      </a:lvl2pPr>
                      <a:lvl3pPr marL="1143000" lvl="2" indent="-228600" algn="l">
                        <a:buClr>
                          <a:schemeClr val="tx2"/>
                        </a:buClr>
                        <a:defRPr sz="2000" kern="1200"/>
                      </a:lvl3pPr>
                      <a:lvl4pPr marL="1600200" lvl="3" indent="-228600" algn="l">
                        <a:defRPr sz="1800" kern="1200"/>
                      </a:lvl4pPr>
                      <a:lvl5pPr marL="2057400" lvl="4" indent="-228600" algn="l">
                        <a:buClr>
                          <a:schemeClr val="tx2"/>
                        </a:buClr>
                        <a:defRPr sz="1800" kern="1200"/>
                      </a:lvl5pPr>
                    </a:lstStyle>
                    <a:p>
                      <a:pPr marL="0" lvl="0" indent="0" algn="l">
                        <a:buFont typeface="Wingdings" panose="05000000000000000000" pitchFamily="2" charset="2"/>
                        <a:buNone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sym typeface="Arial" panose="020B0604020202020204" pitchFamily="34" charset="0"/>
                        </a:rPr>
                        <a:t>66%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ea"/>
                        <a:ea typeface="+mn-ea"/>
                        <a:sym typeface="Arial" panose="020B0604020202020204" pitchFamily="34" charset="0"/>
                      </a:endParaRPr>
                    </a:p>
                  </a:txBody>
                  <a:tcPr marL="91433" marR="91433" marT="46353" marB="46353" anchor="ctr">
                    <a:lnL w="9525">
                      <a:solidFill>
                        <a:srgbClr val="848587"/>
                      </a:solidFill>
                      <a:prstDash val="sysDash"/>
                    </a:lnL>
                    <a:lnR w="9525">
                      <a:solidFill>
                        <a:srgbClr val="848587"/>
                      </a:solidFill>
                      <a:prstDash val="sysDash"/>
                    </a:lnR>
                    <a:lnT w="9525">
                      <a:solidFill>
                        <a:srgbClr val="848587"/>
                      </a:solidFill>
                      <a:prstDash val="sysDash"/>
                    </a:lnT>
                    <a:lnB w="9525">
                      <a:solidFill>
                        <a:srgbClr val="848587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422460"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Char char="•"/>
                        <a:defRPr sz="2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>
                        <a:defRPr sz="2400" kern="1200"/>
                      </a:lvl2pPr>
                      <a:lvl3pPr marL="1143000" lvl="2" indent="-228600" algn="l">
                        <a:buClr>
                          <a:schemeClr val="tx2"/>
                        </a:buClr>
                        <a:defRPr sz="2000" kern="1200"/>
                      </a:lvl3pPr>
                      <a:lvl4pPr marL="1600200" lvl="3" indent="-228600" algn="l">
                        <a:defRPr sz="1800" kern="1200"/>
                      </a:lvl4pPr>
                      <a:lvl5pPr marL="2057400" lvl="4" indent="-228600" algn="l">
                        <a:buClr>
                          <a:schemeClr val="tx2"/>
                        </a:buClr>
                        <a:defRPr sz="1800" kern="1200"/>
                      </a:lvl5pPr>
                    </a:lstStyle>
                    <a:p>
                      <a:pPr marL="0" lvl="0" indent="0" algn="l">
                        <a:buFont typeface="Wingdings" panose="05000000000000000000" pitchFamily="2" charset="2"/>
                        <a:buNone/>
                      </a:pPr>
                      <a:r>
                        <a:rPr lang="zh-CN" altLang="en-US" sz="18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专业带头人</a:t>
                      </a:r>
                      <a:endParaRPr lang="zh-CN" altLang="en-US" sz="18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91433" marR="91433" marT="46353" marB="46353" anchor="ctr">
                    <a:lnL w="9525">
                      <a:solidFill>
                        <a:srgbClr val="848587"/>
                      </a:solidFill>
                      <a:prstDash val="sysDash"/>
                    </a:lnL>
                    <a:lnR w="9525">
                      <a:solidFill>
                        <a:srgbClr val="848587"/>
                      </a:solidFill>
                      <a:prstDash val="sysDash"/>
                    </a:lnR>
                    <a:lnT w="9525">
                      <a:solidFill>
                        <a:srgbClr val="848587"/>
                      </a:solidFill>
                      <a:prstDash val="sysDash"/>
                    </a:lnT>
                    <a:lnB w="9525">
                      <a:solidFill>
                        <a:srgbClr val="848587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Char char="•"/>
                        <a:defRPr sz="2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>
                        <a:defRPr sz="2400" kern="1200"/>
                      </a:lvl2pPr>
                      <a:lvl3pPr marL="1143000" lvl="2" indent="-228600" algn="l">
                        <a:buClr>
                          <a:schemeClr val="tx2"/>
                        </a:buClr>
                        <a:defRPr sz="2000" kern="1200"/>
                      </a:lvl3pPr>
                      <a:lvl4pPr marL="1600200" lvl="3" indent="-228600" algn="l">
                        <a:defRPr sz="1800" kern="1200"/>
                      </a:lvl4pPr>
                      <a:lvl5pPr marL="2057400" lvl="4" indent="-228600" algn="l">
                        <a:buClr>
                          <a:schemeClr val="tx2"/>
                        </a:buClr>
                        <a:defRPr sz="1800" kern="1200"/>
                      </a:lvl5pPr>
                    </a:lstStyle>
                    <a:p>
                      <a:pPr marL="0" lvl="0" indent="0" algn="l">
                        <a:buFont typeface="Wingdings" panose="05000000000000000000" pitchFamily="2" charset="2"/>
                        <a:buNone/>
                      </a:pPr>
                      <a:r>
                        <a:rPr lang="en-US" altLang="zh-CN" sz="18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</a:t>
                      </a:r>
                      <a:r>
                        <a:rPr lang="zh-CN" altLang="en-US" sz="18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人</a:t>
                      </a:r>
                      <a:endParaRPr lang="zh-CN" altLang="en-US" sz="18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91433" marR="91433" marT="46353" marB="46353" anchor="ctr">
                    <a:lnL w="9525">
                      <a:solidFill>
                        <a:srgbClr val="848587"/>
                      </a:solidFill>
                      <a:prstDash val="sysDash"/>
                    </a:lnL>
                    <a:lnR w="9525">
                      <a:solidFill>
                        <a:srgbClr val="848587"/>
                      </a:solidFill>
                      <a:prstDash val="sysDash"/>
                    </a:lnR>
                    <a:lnT w="9525">
                      <a:solidFill>
                        <a:srgbClr val="848587"/>
                      </a:solidFill>
                      <a:prstDash val="sysDash"/>
                    </a:lnT>
                    <a:lnB w="9525">
                      <a:solidFill>
                        <a:srgbClr val="848587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Char char="•"/>
                        <a:defRPr sz="2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>
                        <a:defRPr sz="2400" kern="1200"/>
                      </a:lvl2pPr>
                      <a:lvl3pPr marL="1143000" lvl="2" indent="-228600" algn="l">
                        <a:buClr>
                          <a:schemeClr val="tx2"/>
                        </a:buClr>
                        <a:defRPr sz="2000" kern="1200"/>
                      </a:lvl3pPr>
                      <a:lvl4pPr marL="1600200" lvl="3" indent="-228600" algn="l">
                        <a:defRPr sz="1800" kern="1200"/>
                      </a:lvl4pPr>
                      <a:lvl5pPr marL="2057400" lvl="4" indent="-228600" algn="l">
                        <a:buClr>
                          <a:schemeClr val="tx2"/>
                        </a:buClr>
                        <a:defRPr sz="1800" kern="1200"/>
                      </a:lvl5pPr>
                    </a:lstStyle>
                    <a:p>
                      <a:pPr marL="0" lvl="0" indent="0" algn="l">
                        <a:buFont typeface="Wingdings" panose="05000000000000000000" pitchFamily="2" charset="2"/>
                        <a:buNone/>
                      </a:pPr>
                      <a:endParaRPr sz="18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91433" marR="91433" marT="46353" marB="46353" anchor="ctr">
                    <a:lnL w="9525">
                      <a:solidFill>
                        <a:srgbClr val="848587"/>
                      </a:solidFill>
                      <a:prstDash val="sysDash"/>
                    </a:lnL>
                    <a:lnR w="9525">
                      <a:solidFill>
                        <a:srgbClr val="848587"/>
                      </a:solidFill>
                      <a:prstDash val="sysDash"/>
                    </a:lnR>
                    <a:lnT w="9525">
                      <a:solidFill>
                        <a:srgbClr val="848587"/>
                      </a:solidFill>
                      <a:prstDash val="sysDash"/>
                    </a:lnT>
                    <a:lnB w="9525">
                      <a:solidFill>
                        <a:srgbClr val="848587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</a:tbl>
          </a:graphicData>
        </a:graphic>
      </p:graphicFrame>
      <p:sp>
        <p:nvSpPr>
          <p:cNvPr id="9248" name="矩形 1"/>
          <p:cNvSpPr/>
          <p:nvPr/>
        </p:nvSpPr>
        <p:spPr>
          <a:xfrm>
            <a:off x="3527425" y="1082675"/>
            <a:ext cx="2936875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algn="ctr"/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教学团队现状一览表</a:t>
            </a:r>
            <a:endParaRPr lang="zh-CN" altLang="en-US" sz="24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289" name="文本框 6"/>
          <p:cNvSpPr txBox="1"/>
          <p:nvPr/>
        </p:nvSpPr>
        <p:spPr>
          <a:xfrm>
            <a:off x="5761038" y="327025"/>
            <a:ext cx="1724025" cy="461963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algn="ctr"/>
            <a:r>
              <a:rPr lang="zh-CN" altLang="en-US" sz="2400" b="1" dirty="0">
                <a:solidFill>
                  <a:srgbClr val="7EAF2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实训室建设</a:t>
            </a:r>
            <a:endParaRPr lang="en-US" altLang="zh-CN" sz="2400" b="1" dirty="0">
              <a:solidFill>
                <a:srgbClr val="7EAF2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323850" y="909320"/>
            <a:ext cx="3826386" cy="2913224"/>
            <a:chOff x="283" y="2225"/>
            <a:chExt cx="7485" cy="6085"/>
          </a:xfrm>
        </p:grpSpPr>
        <p:pic>
          <p:nvPicPr>
            <p:cNvPr id="12291" name="Picture 2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283" y="2225"/>
              <a:ext cx="7485" cy="6085"/>
            </a:xfrm>
            <a:prstGeom prst="rect">
              <a:avLst/>
            </a:prstGeom>
            <a:noFill/>
            <a:ln w="2857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</p:pic>
        <p:sp>
          <p:nvSpPr>
            <p:cNvPr id="12292" name="矩形 6"/>
            <p:cNvSpPr/>
            <p:nvPr/>
          </p:nvSpPr>
          <p:spPr>
            <a:xfrm>
              <a:off x="558" y="7038"/>
              <a:ext cx="7062" cy="96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p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比亚迪</a:t>
              </a:r>
              <a:r>
                <a:rPr lang="en-US" altLang="zh-CN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E5</a:t>
              </a:r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整车检测实训室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9" name="组合 24"/>
          <p:cNvGrpSpPr/>
          <p:nvPr/>
        </p:nvGrpSpPr>
        <p:grpSpPr>
          <a:xfrm>
            <a:off x="4284980" y="3818890"/>
            <a:ext cx="4064635" cy="2809713"/>
            <a:chOff x="1475785" y="1340855"/>
            <a:chExt cx="4725205" cy="3641712"/>
          </a:xfrm>
        </p:grpSpPr>
        <p:pic>
          <p:nvPicPr>
            <p:cNvPr id="12297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75785" y="1340855"/>
              <a:ext cx="4725205" cy="3558290"/>
            </a:xfrm>
            <a:prstGeom prst="rect">
              <a:avLst/>
            </a:prstGeom>
            <a:noFill/>
            <a:ln w="2857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</p:pic>
        <p:sp>
          <p:nvSpPr>
            <p:cNvPr id="12298" name="矩形 8"/>
            <p:cNvSpPr/>
            <p:nvPr/>
          </p:nvSpPr>
          <p:spPr>
            <a:xfrm>
              <a:off x="1810189" y="3906862"/>
              <a:ext cx="4357582" cy="107570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p>
              <a:pPr algn="ctr" eaLnBrk="0" hangingPunct="0"/>
              <a:r>
                <a:rPr lang="zh-CN" altLang="zh-CN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新能源汽车整车检测系统实训室</a:t>
              </a:r>
              <a:endParaRPr lang="zh-CN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5" name="组合 19"/>
          <p:cNvGrpSpPr/>
          <p:nvPr/>
        </p:nvGrpSpPr>
        <p:grpSpPr>
          <a:xfrm>
            <a:off x="320040" y="3818890"/>
            <a:ext cx="3826510" cy="2774982"/>
            <a:chOff x="7452200" y="-603280"/>
            <a:chExt cx="4992345" cy="3888270"/>
          </a:xfrm>
        </p:grpSpPr>
        <p:pic>
          <p:nvPicPr>
            <p:cNvPr id="12303" name="图片 73" descr="学生开展动力电池系统检测技能训练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52200" y="-603280"/>
              <a:ext cx="4992345" cy="3888270"/>
            </a:xfrm>
            <a:prstGeom prst="rect">
              <a:avLst/>
            </a:prstGeom>
            <a:noFill/>
            <a:ln w="2857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</p:pic>
        <p:sp>
          <p:nvSpPr>
            <p:cNvPr id="12304" name="矩形 18"/>
            <p:cNvSpPr/>
            <p:nvPr/>
          </p:nvSpPr>
          <p:spPr>
            <a:xfrm>
              <a:off x="7559901" y="2348924"/>
              <a:ext cx="4785228" cy="64507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p>
              <a:r>
                <a:rPr lang="zh-CN" altLang="zh-CN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电池管理系统检测</a:t>
              </a:r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实训室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8" name="组合 20"/>
          <p:cNvGrpSpPr/>
          <p:nvPr/>
        </p:nvGrpSpPr>
        <p:grpSpPr>
          <a:xfrm>
            <a:off x="4283710" y="909320"/>
            <a:ext cx="4163695" cy="2830195"/>
            <a:chOff x="6155296" y="-243255"/>
            <a:chExt cx="5335982" cy="3674119"/>
          </a:xfrm>
        </p:grpSpPr>
        <p:pic>
          <p:nvPicPr>
            <p:cNvPr id="12306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56110" y="-243255"/>
              <a:ext cx="5209845" cy="3674119"/>
            </a:xfrm>
            <a:prstGeom prst="rect">
              <a:avLst/>
            </a:prstGeom>
            <a:noFill/>
            <a:ln w="2857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</p:pic>
        <p:sp>
          <p:nvSpPr>
            <p:cNvPr id="12307" name="矩形 16"/>
            <p:cNvSpPr/>
            <p:nvPr/>
          </p:nvSpPr>
          <p:spPr>
            <a:xfrm>
              <a:off x="6155296" y="2646467"/>
              <a:ext cx="5335982" cy="59765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p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新能源电驱动传动系统实训室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3" name="表格 2"/>
          <p:cNvGraphicFramePr>
            <a:graphicFrameLocks noGrp="1"/>
          </p:cNvGraphicFramePr>
          <p:nvPr/>
        </p:nvGraphicFramePr>
        <p:xfrm>
          <a:off x="755650" y="981075"/>
          <a:ext cx="7700963" cy="47371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96643"/>
                <a:gridCol w="1393998"/>
                <a:gridCol w="3210322"/>
              </a:tblGrid>
              <a:tr h="541772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>
                          <a:solidFill>
                            <a:schemeClr val="tx1"/>
                          </a:solidFill>
                        </a:rPr>
                        <a:t>实训室名称</a:t>
                      </a:r>
                      <a:endParaRPr lang="zh-CN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91451" marR="91451" marT="45730" marB="45730" anchor="ctr">
                    <a:lnL w="9525">
                      <a:solidFill>
                        <a:srgbClr val="848587"/>
                      </a:solidFill>
                      <a:prstDash val="sysDash"/>
                    </a:lnL>
                    <a:lnR w="9525">
                      <a:solidFill>
                        <a:srgbClr val="848587"/>
                      </a:solidFill>
                      <a:prstDash val="sysDash"/>
                    </a:lnR>
                    <a:lnT w="28575">
                      <a:solidFill>
                        <a:srgbClr val="848587"/>
                      </a:solidFill>
                      <a:prstDash val="solid"/>
                    </a:lnT>
                    <a:lnB w="28575">
                      <a:solidFill>
                        <a:srgbClr val="848587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>
                          <a:solidFill>
                            <a:schemeClr val="tx1"/>
                          </a:solidFill>
                        </a:rPr>
                        <a:t>占地面积</a:t>
                      </a:r>
                      <a:endParaRPr lang="zh-CN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91451" marR="91451" marT="45730" marB="45730" anchor="ctr">
                    <a:lnL w="9525">
                      <a:solidFill>
                        <a:srgbClr val="848587"/>
                      </a:solidFill>
                      <a:prstDash val="sysDash"/>
                    </a:lnL>
                    <a:lnR w="9525">
                      <a:solidFill>
                        <a:srgbClr val="848587"/>
                      </a:solidFill>
                      <a:prstDash val="sysDash"/>
                    </a:lnR>
                    <a:lnT w="28575">
                      <a:solidFill>
                        <a:srgbClr val="848587"/>
                      </a:solidFill>
                      <a:prstDash val="solid"/>
                    </a:lnT>
                    <a:lnB w="28575">
                      <a:solidFill>
                        <a:srgbClr val="848587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>
                          <a:solidFill>
                            <a:schemeClr val="tx1"/>
                          </a:solidFill>
                        </a:rPr>
                        <a:t>主要功能</a:t>
                      </a:r>
                      <a:endParaRPr lang="zh-CN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91451" marR="91451" marT="45730" marB="45730" anchor="ctr">
                    <a:lnL w="9525">
                      <a:solidFill>
                        <a:srgbClr val="848587"/>
                      </a:solidFill>
                      <a:prstDash val="sysDash"/>
                    </a:lnL>
                    <a:lnR w="9525">
                      <a:solidFill>
                        <a:srgbClr val="848587"/>
                      </a:solidFill>
                      <a:prstDash val="sysDash"/>
                    </a:lnR>
                    <a:lnT w="28575">
                      <a:solidFill>
                        <a:srgbClr val="848587"/>
                      </a:solidFill>
                      <a:prstDash val="solid"/>
                    </a:lnT>
                    <a:lnB w="28575">
                      <a:solidFill>
                        <a:srgbClr val="848587"/>
                      </a:solidFill>
                      <a:prstDash val="soli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635772">
                <a:tc>
                  <a:txBody>
                    <a:bodyPr/>
                    <a:lstStyle/>
                    <a:p>
                      <a:pPr marL="0" marR="0" indent="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defRPr/>
                      </a:pPr>
                      <a:r>
                        <a:rPr lang="zh-CN" altLang="zh-CN" sz="16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新能源汽车整车在线检测系统实训室</a:t>
                      </a:r>
                      <a:endParaRPr lang="zh-CN" altLang="zh-CN" sz="16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51" marR="91451" marT="45730" marB="45730" anchor="ctr">
                    <a:lnL w="9525">
                      <a:solidFill>
                        <a:srgbClr val="848587"/>
                      </a:solidFill>
                      <a:prstDash val="sysDash"/>
                    </a:lnL>
                    <a:lnR w="9525">
                      <a:solidFill>
                        <a:srgbClr val="848587"/>
                      </a:solidFill>
                      <a:prstDash val="sysDash"/>
                    </a:lnR>
                    <a:lnT w="28575">
                      <a:solidFill>
                        <a:srgbClr val="848587"/>
                      </a:solidFill>
                      <a:prstDash val="solid"/>
                    </a:lnT>
                    <a:lnB w="9525">
                      <a:solidFill>
                        <a:srgbClr val="848587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200</a:t>
                      </a:r>
                      <a:r>
                        <a:rPr lang="zh-CN" altLang="en-US" sz="16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㎡</a:t>
                      </a:r>
                      <a:endParaRPr lang="zh-CN" altLang="en-US" sz="16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51" marR="91451" marT="45730" marB="45730" anchor="ctr">
                    <a:lnL w="9525">
                      <a:solidFill>
                        <a:srgbClr val="848587"/>
                      </a:solidFill>
                      <a:prstDash val="sysDash"/>
                    </a:lnL>
                    <a:lnR w="9525">
                      <a:solidFill>
                        <a:srgbClr val="848587"/>
                      </a:solidFill>
                      <a:prstDash val="sysDash"/>
                    </a:lnR>
                    <a:lnT w="28575">
                      <a:solidFill>
                        <a:srgbClr val="848587"/>
                      </a:solidFill>
                      <a:prstDash val="solid"/>
                    </a:lnT>
                    <a:lnB w="9525">
                      <a:solidFill>
                        <a:srgbClr val="848587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6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新能源汽车在线检测</a:t>
                      </a:r>
                      <a:endParaRPr lang="zh-CN" altLang="en-US" sz="16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51" marR="91451" marT="45730" marB="45730" anchor="ctr">
                    <a:lnL w="9525">
                      <a:solidFill>
                        <a:srgbClr val="848587"/>
                      </a:solidFill>
                      <a:prstDash val="sysDash"/>
                    </a:lnL>
                    <a:lnR w="9525">
                      <a:solidFill>
                        <a:srgbClr val="848587"/>
                      </a:solidFill>
                      <a:prstDash val="sysDash"/>
                    </a:lnR>
                    <a:lnT w="28575">
                      <a:solidFill>
                        <a:srgbClr val="848587"/>
                      </a:solidFill>
                      <a:prstDash val="solid"/>
                    </a:lnT>
                    <a:lnB w="9525">
                      <a:solidFill>
                        <a:srgbClr val="848587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</a:tr>
              <a:tr h="452853">
                <a:tc>
                  <a:txBody>
                    <a:bodyPr/>
                    <a:lstStyle/>
                    <a:p>
                      <a:r>
                        <a:rPr lang="zh-CN" altLang="zh-CN" sz="16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电池管理系统检测</a:t>
                      </a:r>
                      <a:r>
                        <a:rPr lang="zh-CN" altLang="en-US" sz="16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实训室</a:t>
                      </a:r>
                      <a:endParaRPr lang="zh-CN" altLang="en-US" sz="16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51" marR="91451" marT="45730" marB="45730" anchor="ctr">
                    <a:lnL w="9525">
                      <a:solidFill>
                        <a:srgbClr val="848587"/>
                      </a:solidFill>
                      <a:prstDash val="sysDash"/>
                    </a:lnL>
                    <a:lnR w="9525">
                      <a:solidFill>
                        <a:srgbClr val="848587"/>
                      </a:solidFill>
                      <a:prstDash val="sysDash"/>
                    </a:lnR>
                    <a:lnT w="9525">
                      <a:solidFill>
                        <a:srgbClr val="848587"/>
                      </a:solidFill>
                      <a:prstDash val="sysDash"/>
                    </a:lnT>
                    <a:lnB w="9525">
                      <a:solidFill>
                        <a:srgbClr val="848587"/>
                      </a:solidFill>
                      <a:prstDash val="sysDash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70</a:t>
                      </a:r>
                      <a:r>
                        <a:rPr lang="zh-CN" altLang="en-US" sz="16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㎡</a:t>
                      </a:r>
                      <a:endParaRPr lang="zh-CN" altLang="en-US" sz="16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51" marR="91451" marT="45730" marB="45730" anchor="ctr">
                    <a:lnL w="9525">
                      <a:solidFill>
                        <a:srgbClr val="848587"/>
                      </a:solidFill>
                      <a:prstDash val="sysDash"/>
                    </a:lnL>
                    <a:lnR w="9525">
                      <a:solidFill>
                        <a:srgbClr val="848587"/>
                      </a:solidFill>
                      <a:prstDash val="sysDash"/>
                    </a:lnR>
                    <a:lnT w="9525">
                      <a:solidFill>
                        <a:srgbClr val="848587"/>
                      </a:solidFill>
                      <a:prstDash val="sysDash"/>
                    </a:lnT>
                    <a:lnB w="9525">
                      <a:solidFill>
                        <a:srgbClr val="848587"/>
                      </a:solidFill>
                      <a:prstDash val="sysDash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6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对</a:t>
                      </a:r>
                      <a:r>
                        <a:rPr lang="zh-CN" altLang="en-US" sz="16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新能源汽车电池管理系统进行检测</a:t>
                      </a:r>
                      <a:endParaRPr lang="zh-CN" altLang="en-US" sz="16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51" marR="91451" marT="45730" marB="45730" anchor="ctr">
                    <a:lnL w="9525">
                      <a:solidFill>
                        <a:srgbClr val="848587"/>
                      </a:solidFill>
                      <a:prstDash val="sysDash"/>
                    </a:lnL>
                    <a:lnR w="9525">
                      <a:solidFill>
                        <a:srgbClr val="848587"/>
                      </a:solidFill>
                      <a:prstDash val="sysDash"/>
                    </a:lnR>
                    <a:lnT w="9525">
                      <a:solidFill>
                        <a:srgbClr val="848587"/>
                      </a:solidFill>
                      <a:prstDash val="sysDash"/>
                    </a:lnT>
                    <a:lnB w="9525">
                      <a:solidFill>
                        <a:srgbClr val="848587"/>
                      </a:solidFill>
                      <a:prstDash val="sysDash"/>
                    </a:lnB>
                    <a:solidFill>
                      <a:srgbClr val="F2F2F2"/>
                    </a:solidFill>
                  </a:tcPr>
                </a:tc>
              </a:tr>
              <a:tr h="635772">
                <a:tc>
                  <a:txBody>
                    <a:bodyPr/>
                    <a:lstStyle/>
                    <a:p>
                      <a:r>
                        <a:rPr lang="zh-CN" altLang="en-US" sz="16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新能源电驱动传动系统实训室</a:t>
                      </a:r>
                      <a:endParaRPr lang="zh-CN" altLang="en-US" sz="16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51" marR="91451" marT="45730" marB="45730" anchor="ctr">
                    <a:lnL w="9525">
                      <a:solidFill>
                        <a:srgbClr val="848587"/>
                      </a:solidFill>
                      <a:prstDash val="sysDash"/>
                    </a:lnL>
                    <a:lnR w="9525">
                      <a:solidFill>
                        <a:srgbClr val="848587"/>
                      </a:solidFill>
                      <a:prstDash val="sysDash"/>
                    </a:lnR>
                    <a:lnT w="9525">
                      <a:solidFill>
                        <a:srgbClr val="848587"/>
                      </a:solidFill>
                      <a:prstDash val="sysDash"/>
                    </a:lnT>
                    <a:lnB w="9525">
                      <a:solidFill>
                        <a:srgbClr val="848587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140</a:t>
                      </a:r>
                      <a:r>
                        <a:rPr lang="zh-CN" altLang="en-US" sz="16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㎡</a:t>
                      </a:r>
                      <a:endParaRPr lang="zh-CN" altLang="en-US" sz="16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51" marR="91451" marT="45730" marB="45730" anchor="ctr">
                    <a:lnL w="9525">
                      <a:solidFill>
                        <a:srgbClr val="848587"/>
                      </a:solidFill>
                      <a:prstDash val="sysDash"/>
                    </a:lnL>
                    <a:lnR w="9525">
                      <a:solidFill>
                        <a:srgbClr val="848587"/>
                      </a:solidFill>
                      <a:prstDash val="sysDash"/>
                    </a:lnR>
                    <a:lnT w="9525">
                      <a:solidFill>
                        <a:srgbClr val="848587"/>
                      </a:solidFill>
                      <a:prstDash val="sysDash"/>
                    </a:lnT>
                    <a:lnB w="9525">
                      <a:solidFill>
                        <a:srgbClr val="848587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6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网络设置、检测传动系统各种故障；通过拆装</a:t>
                      </a:r>
                      <a:r>
                        <a:rPr lang="zh-CN" altLang="en-US" sz="16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检测电机了解电机构造</a:t>
                      </a:r>
                      <a:endParaRPr lang="zh-CN" altLang="en-US" sz="16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51" marR="91451" marT="45730" marB="45730" anchor="ctr">
                    <a:lnL w="9525">
                      <a:solidFill>
                        <a:srgbClr val="848587"/>
                      </a:solidFill>
                      <a:prstDash val="sysDash"/>
                    </a:lnL>
                    <a:lnR w="9525">
                      <a:solidFill>
                        <a:srgbClr val="848587"/>
                      </a:solidFill>
                      <a:prstDash val="sysDash"/>
                    </a:lnR>
                    <a:lnT w="9525">
                      <a:solidFill>
                        <a:srgbClr val="848587"/>
                      </a:solidFill>
                      <a:prstDash val="sysDash"/>
                    </a:lnT>
                    <a:lnB w="9525">
                      <a:solidFill>
                        <a:srgbClr val="848587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</a:tr>
              <a:tr h="579245">
                <a:tc>
                  <a:txBody>
                    <a:bodyPr/>
                    <a:lstStyle/>
                    <a:p>
                      <a:r>
                        <a:rPr lang="zh-CN" altLang="en-US" sz="16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比亚迪</a:t>
                      </a:r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E5</a:t>
                      </a:r>
                      <a:r>
                        <a:rPr lang="zh-CN" altLang="en-US" sz="16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整车检测实训室</a:t>
                      </a:r>
                      <a:endParaRPr lang="zh-CN" altLang="en-US" sz="16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51" marR="91451" marT="45730" marB="45730" anchor="ctr">
                    <a:lnL w="9525">
                      <a:solidFill>
                        <a:srgbClr val="848587"/>
                      </a:solidFill>
                      <a:prstDash val="sysDash"/>
                    </a:lnL>
                    <a:lnR w="9525">
                      <a:solidFill>
                        <a:srgbClr val="848587"/>
                      </a:solidFill>
                      <a:prstDash val="sysDash"/>
                    </a:lnR>
                    <a:lnT w="9525">
                      <a:solidFill>
                        <a:srgbClr val="848587"/>
                      </a:solidFill>
                      <a:prstDash val="sysDash"/>
                    </a:lnT>
                    <a:lnB w="9525">
                      <a:solidFill>
                        <a:srgbClr val="848587"/>
                      </a:solidFill>
                      <a:prstDash val="sysDash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70</a:t>
                      </a:r>
                      <a:r>
                        <a:rPr lang="zh-CN" altLang="en-US" sz="16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㎡</a:t>
                      </a:r>
                      <a:endParaRPr lang="zh-CN" altLang="en-US" sz="16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51" marR="91451" marT="45730" marB="45730" anchor="ctr">
                    <a:lnL w="9525">
                      <a:solidFill>
                        <a:srgbClr val="848587"/>
                      </a:solidFill>
                      <a:prstDash val="sysDash"/>
                    </a:lnL>
                    <a:lnR w="9525">
                      <a:solidFill>
                        <a:srgbClr val="848587"/>
                      </a:solidFill>
                      <a:prstDash val="sysDash"/>
                    </a:lnR>
                    <a:lnT w="9525">
                      <a:solidFill>
                        <a:srgbClr val="848587"/>
                      </a:solidFill>
                      <a:prstDash val="sysDash"/>
                    </a:lnT>
                    <a:lnB w="9525">
                      <a:solidFill>
                        <a:srgbClr val="848587"/>
                      </a:solidFill>
                      <a:prstDash val="sysDash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6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运用检测设备对</a:t>
                      </a:r>
                      <a:r>
                        <a:rPr lang="zh-CN" altLang="en-US" sz="16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常见故障进行实车检测</a:t>
                      </a:r>
                      <a:endParaRPr lang="zh-CN" altLang="en-US" sz="16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51" marR="91451" marT="45730" marB="45730" anchor="ctr">
                    <a:lnL w="9525">
                      <a:solidFill>
                        <a:srgbClr val="848587"/>
                      </a:solidFill>
                      <a:prstDash val="sysDash"/>
                    </a:lnL>
                    <a:lnR w="9525">
                      <a:solidFill>
                        <a:srgbClr val="848587"/>
                      </a:solidFill>
                      <a:prstDash val="sysDash"/>
                    </a:lnR>
                    <a:lnT w="9525">
                      <a:solidFill>
                        <a:srgbClr val="848587"/>
                      </a:solidFill>
                      <a:prstDash val="sysDash"/>
                    </a:lnT>
                    <a:lnB w="9525">
                      <a:solidFill>
                        <a:srgbClr val="848587"/>
                      </a:solidFill>
                      <a:prstDash val="sysDash"/>
                    </a:lnB>
                    <a:solidFill>
                      <a:srgbClr val="F2F2F2"/>
                    </a:solidFill>
                  </a:tcPr>
                </a:tc>
              </a:tr>
              <a:tr h="635772">
                <a:tc>
                  <a:txBody>
                    <a:bodyPr/>
                    <a:lstStyle/>
                    <a:p>
                      <a:r>
                        <a:rPr lang="zh-CN" altLang="en-US" sz="16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比亚迪</a:t>
                      </a:r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E5</a:t>
                      </a:r>
                      <a:r>
                        <a:rPr lang="zh-CN" altLang="en-US" sz="16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车身电器检测实训室</a:t>
                      </a:r>
                      <a:endParaRPr lang="zh-CN" altLang="en-US" sz="16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51" marR="91451" marT="45730" marB="45730" anchor="ctr">
                    <a:lnL w="9525">
                      <a:solidFill>
                        <a:srgbClr val="848587"/>
                      </a:solidFill>
                      <a:prstDash val="sysDash"/>
                    </a:lnL>
                    <a:lnR w="9525">
                      <a:solidFill>
                        <a:srgbClr val="848587"/>
                      </a:solidFill>
                      <a:prstDash val="sysDash"/>
                    </a:lnR>
                    <a:lnT w="9525">
                      <a:solidFill>
                        <a:srgbClr val="848587"/>
                      </a:solidFill>
                      <a:prstDash val="sysDash"/>
                    </a:lnT>
                    <a:lnB w="9525">
                      <a:solidFill>
                        <a:srgbClr val="848587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70</a:t>
                      </a:r>
                      <a:r>
                        <a:rPr lang="zh-CN" altLang="en-US" sz="16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㎡</a:t>
                      </a:r>
                      <a:endParaRPr lang="zh-CN" altLang="en-US" sz="16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51" marR="91451" marT="45730" marB="45730" anchor="ctr">
                    <a:lnL w="9525">
                      <a:solidFill>
                        <a:srgbClr val="848587"/>
                      </a:solidFill>
                      <a:prstDash val="sysDash"/>
                    </a:lnL>
                    <a:lnR w="9525">
                      <a:solidFill>
                        <a:srgbClr val="848587"/>
                      </a:solidFill>
                      <a:prstDash val="sysDash"/>
                    </a:lnR>
                    <a:lnT w="9525">
                      <a:solidFill>
                        <a:srgbClr val="848587"/>
                      </a:solidFill>
                      <a:prstDash val="sysDash"/>
                    </a:lnT>
                    <a:lnB w="9525">
                      <a:solidFill>
                        <a:srgbClr val="848587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6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检测车身所有电器</a:t>
                      </a:r>
                      <a:r>
                        <a:rPr lang="zh-CN" altLang="en-US" sz="16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系统和空调系统</a:t>
                      </a:r>
                      <a:endParaRPr lang="zh-CN" altLang="en-US" sz="16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51" marR="91451" marT="45730" marB="45730" anchor="ctr">
                    <a:lnL w="9525">
                      <a:solidFill>
                        <a:srgbClr val="848587"/>
                      </a:solidFill>
                      <a:prstDash val="sysDash"/>
                    </a:lnL>
                    <a:lnR w="9525">
                      <a:solidFill>
                        <a:srgbClr val="848587"/>
                      </a:solidFill>
                      <a:prstDash val="sysDash"/>
                    </a:lnR>
                    <a:lnT w="9525">
                      <a:solidFill>
                        <a:srgbClr val="848587"/>
                      </a:solidFill>
                      <a:prstDash val="sysDash"/>
                    </a:lnT>
                    <a:lnB w="9525">
                      <a:solidFill>
                        <a:srgbClr val="848587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</a:tr>
              <a:tr h="452853">
                <a:tc>
                  <a:txBody>
                    <a:bodyPr/>
                    <a:lstStyle/>
                    <a:p>
                      <a:r>
                        <a:rPr lang="zh-CN" altLang="en-US" sz="16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充电设备装配与调试实训室</a:t>
                      </a:r>
                      <a:endParaRPr lang="zh-CN" altLang="en-US" sz="16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51" marR="91451" marT="45730" marB="45730" anchor="ctr">
                    <a:lnL w="9525">
                      <a:solidFill>
                        <a:srgbClr val="848587"/>
                      </a:solidFill>
                      <a:prstDash val="sysDash"/>
                    </a:lnL>
                    <a:lnR w="9525">
                      <a:solidFill>
                        <a:srgbClr val="848587"/>
                      </a:solidFill>
                      <a:prstDash val="sysDash"/>
                    </a:lnR>
                    <a:lnT w="9525">
                      <a:solidFill>
                        <a:srgbClr val="848587"/>
                      </a:solidFill>
                      <a:prstDash val="sysDash"/>
                    </a:lnT>
                    <a:lnB w="9525">
                      <a:solidFill>
                        <a:srgbClr val="848587"/>
                      </a:solidFill>
                      <a:prstDash val="sysDash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70</a:t>
                      </a:r>
                      <a:r>
                        <a:rPr lang="zh-CN" altLang="en-US" sz="16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㎡</a:t>
                      </a:r>
                      <a:endParaRPr lang="zh-CN" altLang="en-US" sz="16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51" marR="91451" marT="45730" marB="45730" anchor="ctr">
                    <a:lnL w="9525">
                      <a:solidFill>
                        <a:srgbClr val="848587"/>
                      </a:solidFill>
                      <a:prstDash val="sysDash"/>
                    </a:lnL>
                    <a:lnR w="9525">
                      <a:solidFill>
                        <a:srgbClr val="848587"/>
                      </a:solidFill>
                      <a:prstDash val="sysDash"/>
                    </a:lnR>
                    <a:lnT w="9525">
                      <a:solidFill>
                        <a:srgbClr val="848587"/>
                      </a:solidFill>
                      <a:prstDash val="sysDash"/>
                    </a:lnT>
                    <a:lnB w="9525">
                      <a:solidFill>
                        <a:srgbClr val="848587"/>
                      </a:solidFill>
                      <a:prstDash val="sysDash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6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对充电设备进行装配和调试</a:t>
                      </a:r>
                      <a:endParaRPr lang="zh-CN" altLang="en-US" sz="16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51" marR="91451" marT="45730" marB="45730" anchor="ctr">
                    <a:lnL w="9525">
                      <a:solidFill>
                        <a:srgbClr val="848587"/>
                      </a:solidFill>
                      <a:prstDash val="sysDash"/>
                    </a:lnL>
                    <a:lnR w="9525">
                      <a:solidFill>
                        <a:srgbClr val="848587"/>
                      </a:solidFill>
                      <a:prstDash val="sysDash"/>
                    </a:lnR>
                    <a:lnT w="9525">
                      <a:solidFill>
                        <a:srgbClr val="848587"/>
                      </a:solidFill>
                      <a:prstDash val="sysDash"/>
                    </a:lnT>
                    <a:lnB w="9525">
                      <a:solidFill>
                        <a:srgbClr val="848587"/>
                      </a:solidFill>
                      <a:prstDash val="sysDash"/>
                    </a:lnB>
                    <a:solidFill>
                      <a:srgbClr val="F2F2F2"/>
                    </a:solidFill>
                  </a:tcPr>
                </a:tc>
              </a:tr>
              <a:tr h="490326">
                <a:tc>
                  <a:txBody>
                    <a:bodyPr/>
                    <a:lstStyle/>
                    <a:p>
                      <a:r>
                        <a:rPr lang="zh-CN" altLang="en-US" sz="16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新能源汽车动力总成拆装实训室</a:t>
                      </a:r>
                      <a:endParaRPr lang="zh-CN" altLang="en-US" sz="16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51" marR="91451" marT="45730" marB="45730" anchor="ctr">
                    <a:lnL w="9525">
                      <a:solidFill>
                        <a:srgbClr val="848587"/>
                      </a:solidFill>
                      <a:prstDash val="sysDash"/>
                    </a:lnL>
                    <a:lnR w="9525">
                      <a:solidFill>
                        <a:srgbClr val="848587"/>
                      </a:solidFill>
                      <a:prstDash val="sysDash"/>
                    </a:lnR>
                    <a:lnT w="9525">
                      <a:solidFill>
                        <a:srgbClr val="848587"/>
                      </a:solidFill>
                      <a:prstDash val="sysDash"/>
                    </a:lnT>
                    <a:lnB w="28575">
                      <a:solidFill>
                        <a:srgbClr val="848587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40</a:t>
                      </a:r>
                      <a:r>
                        <a:rPr lang="zh-CN" altLang="en-US" sz="16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㎡</a:t>
                      </a:r>
                      <a:endParaRPr lang="zh-CN" altLang="en-US" sz="16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51" marR="91451" marT="45730" marB="45730" anchor="ctr">
                    <a:lnL w="9525">
                      <a:solidFill>
                        <a:srgbClr val="848587"/>
                      </a:solidFill>
                      <a:prstDash val="sysDash"/>
                    </a:lnL>
                    <a:lnR w="9525">
                      <a:solidFill>
                        <a:srgbClr val="848587"/>
                      </a:solidFill>
                      <a:prstDash val="sysDash"/>
                    </a:lnR>
                    <a:lnT w="9525">
                      <a:solidFill>
                        <a:srgbClr val="848587"/>
                      </a:solidFill>
                      <a:prstDash val="sysDash"/>
                    </a:lnT>
                    <a:lnB w="28575">
                      <a:solidFill>
                        <a:srgbClr val="848587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6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对动力总成</a:t>
                      </a:r>
                      <a:r>
                        <a:rPr lang="zh-CN" altLang="en-US" sz="16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进行拆装检测</a:t>
                      </a:r>
                      <a:endParaRPr lang="zh-CN" altLang="en-US" sz="16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51" marR="91451" marT="45730" marB="45730" anchor="ctr">
                    <a:lnL w="9525">
                      <a:solidFill>
                        <a:srgbClr val="848587"/>
                      </a:solidFill>
                      <a:prstDash val="sysDash"/>
                    </a:lnL>
                    <a:lnR w="9525">
                      <a:solidFill>
                        <a:srgbClr val="848587"/>
                      </a:solidFill>
                      <a:prstDash val="sysDash"/>
                    </a:lnR>
                    <a:lnT w="9525">
                      <a:solidFill>
                        <a:srgbClr val="848587"/>
                      </a:solidFill>
                      <a:prstDash val="sysDash"/>
                    </a:lnT>
                    <a:lnB w="28575">
                      <a:solidFill>
                        <a:srgbClr val="848587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13351" name="文本框 6"/>
          <p:cNvSpPr txBox="1"/>
          <p:nvPr/>
        </p:nvSpPr>
        <p:spPr>
          <a:xfrm>
            <a:off x="5761038" y="327025"/>
            <a:ext cx="1724025" cy="461963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algn="ctr"/>
            <a:r>
              <a:rPr lang="zh-CN" altLang="en-US" sz="2400" b="1" dirty="0">
                <a:solidFill>
                  <a:srgbClr val="7EAF2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实训室建设</a:t>
            </a:r>
            <a:endParaRPr lang="en-US" altLang="zh-CN" sz="2400" b="1" dirty="0">
              <a:solidFill>
                <a:srgbClr val="7EAF2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TABLE_ENDDRAG_ORIGIN_RECT" val="618*254"/>
  <p:tag name="TABLE_ENDDRAG_RECT" val="42*122*618*254"/>
</p:tagLst>
</file>

<file path=ppt/theme/theme1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3C1DA"/>
      </a:accent5>
      <a:accent6>
        <a:srgbClr val="AC4744"/>
      </a:accent6>
      <a:hlink>
        <a:srgbClr val="0000FF"/>
      </a:hlink>
      <a:folHlink>
        <a:srgbClr val="800080"/>
      </a:folHlink>
    </a:clrScheme>
    <a:fontScheme name="Cambria-Calibri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1865</Words>
  <Application>WPS 演示</Application>
  <PresentationFormat>全屏显示(4:3)</PresentationFormat>
  <Paragraphs>292</Paragraphs>
  <Slides>17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26" baseType="lpstr">
      <vt:lpstr>Arial</vt:lpstr>
      <vt:lpstr>宋体</vt:lpstr>
      <vt:lpstr>Wingdings</vt:lpstr>
      <vt:lpstr>微软雅黑</vt:lpstr>
      <vt:lpstr>Verdana</vt:lpstr>
      <vt:lpstr>华文楷体</vt:lpstr>
      <vt:lpstr>Arial Unicode MS</vt:lpstr>
      <vt:lpstr>Calibri</vt:lpstr>
      <vt:lpstr>默认设计模板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wangyan</dc:creator>
  <cp:lastModifiedBy>快乐龙</cp:lastModifiedBy>
  <cp:revision>230</cp:revision>
  <dcterms:created xsi:type="dcterms:W3CDTF">2015-04-20T23:58:00Z</dcterms:created>
  <dcterms:modified xsi:type="dcterms:W3CDTF">2025-05-21T09:11:58Z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2052-12.1.0.21171</vt:lpwstr>
  </property>
  <property fmtid="{D5CDD505-2E9C-101B-9397-08002B2CF9AE}" pid="3" name="ICV">
    <vt:lpwstr>D0A648E1EE8F4D17A32FECFB57163578_12</vt:lpwstr>
  </property>
</Properties>
</file>