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77" r:id="rId3"/>
    <p:sldId id="479" r:id="rId5"/>
    <p:sldId id="596" r:id="rId6"/>
    <p:sldId id="597" r:id="rId7"/>
    <p:sldId id="598" r:id="rId8"/>
    <p:sldId id="690" r:id="rId9"/>
    <p:sldId id="595" r:id="rId10"/>
    <p:sldId id="599" r:id="rId11"/>
    <p:sldId id="602" r:id="rId12"/>
    <p:sldId id="652" r:id="rId13"/>
    <p:sldId id="653" r:id="rId14"/>
    <p:sldId id="651" r:id="rId15"/>
    <p:sldId id="604" r:id="rId16"/>
    <p:sldId id="605" r:id="rId17"/>
    <p:sldId id="603" r:id="rId18"/>
    <p:sldId id="655" r:id="rId19"/>
    <p:sldId id="608" r:id="rId20"/>
    <p:sldId id="609" r:id="rId21"/>
    <p:sldId id="610" r:id="rId22"/>
    <p:sldId id="611" r:id="rId23"/>
    <p:sldId id="612" r:id="rId24"/>
    <p:sldId id="613" r:id="rId25"/>
    <p:sldId id="615" r:id="rId26"/>
    <p:sldId id="616" r:id="rId27"/>
    <p:sldId id="617" r:id="rId28"/>
    <p:sldId id="618" r:id="rId29"/>
    <p:sldId id="632" r:id="rId30"/>
    <p:sldId id="633" r:id="rId31"/>
    <p:sldId id="620" r:id="rId32"/>
    <p:sldId id="614" r:id="rId33"/>
    <p:sldId id="621" r:id="rId34"/>
    <p:sldId id="622" r:id="rId35"/>
    <p:sldId id="623" r:id="rId36"/>
    <p:sldId id="624" r:id="rId37"/>
    <p:sldId id="625" r:id="rId38"/>
    <p:sldId id="627" r:id="rId39"/>
    <p:sldId id="628" r:id="rId40"/>
    <p:sldId id="630" r:id="rId41"/>
    <p:sldId id="629" r:id="rId42"/>
    <p:sldId id="626" r:id="rId43"/>
    <p:sldId id="631" r:id="rId44"/>
    <p:sldId id="634" r:id="rId45"/>
    <p:sldId id="657" r:id="rId46"/>
    <p:sldId id="656" r:id="rId47"/>
    <p:sldId id="635" r:id="rId48"/>
    <p:sldId id="636" r:id="rId49"/>
    <p:sldId id="638" r:id="rId50"/>
  </p:sldIdLst>
  <p:sldSz cx="12192000" cy="6858000"/>
  <p:notesSz cx="6858000" cy="9144000"/>
  <p:custDataLst>
    <p:tags r:id="rId54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85D4FD"/>
    <a:srgbClr val="FFFFFF"/>
    <a:srgbClr val="E7D0BB"/>
    <a:srgbClr val="CE965E"/>
    <a:srgbClr val="FFCA05"/>
    <a:srgbClr val="5A5A5A"/>
    <a:srgbClr val="DBB187"/>
    <a:srgbClr val="8C8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0" autoAdjust="0"/>
    <p:restoredTop sz="89762" autoAdjust="0"/>
  </p:normalViewPr>
  <p:slideViewPr>
    <p:cSldViewPr snapToGrid="0" showGuides="1">
      <p:cViewPr varScale="1">
        <p:scale>
          <a:sx n="65" d="100"/>
          <a:sy n="65" d="100"/>
        </p:scale>
        <p:origin x="1032" y="78"/>
      </p:cViewPr>
      <p:guideLst>
        <p:guide orient="horz" pos="2110"/>
        <p:guide pos="3833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tags" Target="tags/tag29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BD99358-77CE-43B9-AB13-A74958258C7E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9DAD904-0873-4913-8446-1DEEF0D4F4C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z="2000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6064CD-E6BF-4807-A9AA-9718BE13F532}" type="slidenum">
              <a:rPr lang="zh-CN" altLang="en-US" smtClean="0"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mtClean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83664-FA20-489E-A4D8-92FECA3C019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975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9753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灯片编号占位符 975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B7C52-3FEC-46FC-9314-320AED44519F}" type="slidenum">
              <a:rPr lang="en-US" alt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tags" Target="../tags/tag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://baike.baidu.com/view/149385.htm" TargetMode="External"/><Relationship Id="rId2" Type="http://schemas.openxmlformats.org/officeDocument/2006/relationships/hyperlink" Target="http://baike.baidu.com/view/79696.htm" TargetMode="External"/><Relationship Id="rId1" Type="http://schemas.openxmlformats.org/officeDocument/2006/relationships/hyperlink" Target="http://baike.baidu.com/subview/65211/12910889.htm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tags" Target="../tags/tag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1" Type="http://schemas.openxmlformats.org/officeDocument/2006/relationships/tags" Target="../tags/tag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1" Type="http://schemas.openxmlformats.org/officeDocument/2006/relationships/tags" Target="../tags/tag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11.pn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.xml"/><Relationship Id="rId2" Type="http://schemas.openxmlformats.org/officeDocument/2006/relationships/image" Target="../media/image14.png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1" name="直接连接符 4540"/>
          <p:cNvCxnSpPr/>
          <p:nvPr/>
        </p:nvCxnSpPr>
        <p:spPr>
          <a:xfrm>
            <a:off x="5924550" y="2751138"/>
            <a:ext cx="6267450" cy="47625"/>
          </a:xfrm>
          <a:prstGeom prst="line">
            <a:avLst/>
          </a:prstGeom>
          <a:ln>
            <a:solidFill>
              <a:srgbClr val="B01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文本框 1"/>
          <p:cNvSpPr txBox="1">
            <a:spLocks noChangeArrowheads="1"/>
          </p:cNvSpPr>
          <p:nvPr/>
        </p:nvSpPr>
        <p:spPr bwMode="auto">
          <a:xfrm>
            <a:off x="3241040" y="1227455"/>
            <a:ext cx="634047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4000" b="1" dirty="0" smtClean="0">
                <a:solidFill>
                  <a:schemeClr val="accent1"/>
                </a:solidFill>
                <a:latin typeface="微软雅黑" panose="020B0503020204020204" pitchFamily="34" charset="-122"/>
              </a:rPr>
              <a:t>城市轨道交通运营管理</a:t>
            </a:r>
            <a:endParaRPr lang="zh-CN" altLang="en-US" sz="4000" b="1" dirty="0" smtClean="0">
              <a:solidFill>
                <a:schemeClr val="accent1"/>
              </a:solidFill>
              <a:latin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</a:rPr>
              <a:t>专业介绍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20" y="3028315"/>
            <a:ext cx="5326380" cy="32600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" y="2987040"/>
            <a:ext cx="6193790" cy="331787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03835" y="95885"/>
            <a:ext cx="4010660" cy="727710"/>
            <a:chOff x="591" y="240"/>
            <a:chExt cx="6316" cy="1146"/>
          </a:xfrm>
        </p:grpSpPr>
        <p:sp>
          <p:nvSpPr>
            <p:cNvPr id="23" name="TextBox 5"/>
            <p:cNvSpPr txBox="1"/>
            <p:nvPr/>
          </p:nvSpPr>
          <p:spPr>
            <a:xfrm>
              <a:off x="1482" y="952"/>
              <a:ext cx="5425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Jiangsu  College  of  Safety  Technology</a:t>
              </a:r>
              <a:endParaRPr lang="en-US" altLang="zh-CN" sz="1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5" descr="QQ图片2018031315213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617" y="339"/>
              <a:ext cx="4765" cy="614"/>
            </a:xfrm>
            <a:prstGeom prst="rect">
              <a:avLst/>
            </a:prstGeom>
          </p:spPr>
        </p:pic>
        <p:pic>
          <p:nvPicPr>
            <p:cNvPr id="7" name="图片 6" descr="江苏安全技术职业学院"/>
            <p:cNvPicPr>
              <a:picLocks noChangeAspect="1"/>
            </p:cNvPicPr>
            <p:nvPr userDrawn="1"/>
          </p:nvPicPr>
          <p:blipFill>
            <a:blip r:embed="rId4"/>
            <a:srcRect l="1784" t="-6958" r="-1784" b="6958"/>
            <a:stretch>
              <a:fillRect/>
            </a:stretch>
          </p:blipFill>
          <p:spPr>
            <a:xfrm>
              <a:off x="591" y="240"/>
              <a:ext cx="1026" cy="10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EA$K8}D5QVOP_DOY{WA~0L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2800" y="435610"/>
            <a:ext cx="11452225" cy="60934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ZCT6N[K)~8HQJ8%DE~X7F%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2285" y="355600"/>
            <a:ext cx="11068050" cy="59766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345" y="182880"/>
            <a:ext cx="2193290" cy="8972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71495" y="431165"/>
            <a:ext cx="87261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ym typeface="+mn-ea"/>
              </a:rPr>
              <a:t>2005</a:t>
            </a:r>
            <a:r>
              <a:rPr lang="en-US" altLang="zh-CN" sz="2400">
                <a:sym typeface="+mn-ea"/>
              </a:rPr>
              <a:t>.</a:t>
            </a:r>
            <a:r>
              <a:rPr lang="zh-CN" altLang="en-US" sz="2400">
                <a:sym typeface="+mn-ea"/>
              </a:rPr>
              <a:t>5</a:t>
            </a:r>
            <a:r>
              <a:rPr lang="en-US" altLang="zh-CN" sz="2400">
                <a:sym typeface="+mn-ea"/>
              </a:rPr>
              <a:t>.</a:t>
            </a:r>
            <a:r>
              <a:rPr lang="zh-CN" altLang="en-US" sz="2400">
                <a:sym typeface="+mn-ea"/>
              </a:rPr>
              <a:t>15开通，运营1</a:t>
            </a:r>
            <a:r>
              <a:rPr lang="en-US" altLang="zh-CN" sz="2400">
                <a:sym typeface="+mn-ea"/>
              </a:rPr>
              <a:t>4</a:t>
            </a:r>
            <a:r>
              <a:rPr lang="zh-CN" altLang="en-US" sz="2400">
                <a:sym typeface="+mn-ea"/>
              </a:rPr>
              <a:t>条线，通车里程</a:t>
            </a:r>
            <a:r>
              <a:rPr lang="en-US" altLang="zh-CN" sz="2400">
                <a:sym typeface="+mn-ea"/>
              </a:rPr>
              <a:t>448.8</a:t>
            </a:r>
            <a:r>
              <a:rPr lang="zh-CN" altLang="en-US" sz="2400">
                <a:sym typeface="+mn-ea"/>
              </a:rPr>
              <a:t>km（排名第</a:t>
            </a:r>
            <a:r>
              <a:rPr lang="en-US" altLang="zh-CN" sz="2400">
                <a:sym typeface="+mn-ea"/>
              </a:rPr>
              <a:t>9</a:t>
            </a:r>
            <a:r>
              <a:rPr lang="zh-CN" altLang="en-US" sz="2400">
                <a:sym typeface="+mn-ea"/>
              </a:rPr>
              <a:t>）。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" y="1189990"/>
            <a:ext cx="2193290" cy="9709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71495" y="1445260"/>
            <a:ext cx="87261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ym typeface="+mn-ea"/>
              </a:rPr>
              <a:t>20</a:t>
            </a:r>
            <a:r>
              <a:rPr lang="en-US" altLang="zh-CN" sz="2400">
                <a:sym typeface="+mn-ea"/>
              </a:rPr>
              <a:t>12.4.28</a:t>
            </a:r>
            <a:r>
              <a:rPr lang="zh-CN" altLang="en-US" sz="2400">
                <a:sym typeface="+mn-ea"/>
              </a:rPr>
              <a:t>开通，运营</a:t>
            </a:r>
            <a:r>
              <a:rPr lang="en-US" sz="2400">
                <a:sym typeface="+mn-ea"/>
              </a:rPr>
              <a:t>8</a:t>
            </a:r>
            <a:r>
              <a:rPr lang="zh-CN" altLang="en-US" sz="2400">
                <a:sym typeface="+mn-ea"/>
              </a:rPr>
              <a:t>条线，通车里程</a:t>
            </a:r>
            <a:r>
              <a:rPr lang="en-US" altLang="zh-CN" sz="2400">
                <a:sym typeface="+mn-ea"/>
              </a:rPr>
              <a:t>258.5</a:t>
            </a:r>
            <a:r>
              <a:rPr lang="zh-CN" altLang="en-US" sz="2400">
                <a:sym typeface="+mn-ea"/>
              </a:rPr>
              <a:t>km（排名第</a:t>
            </a:r>
            <a:r>
              <a:rPr lang="en-US" altLang="zh-CN" sz="2400">
                <a:sym typeface="+mn-ea"/>
              </a:rPr>
              <a:t>13</a:t>
            </a:r>
            <a:r>
              <a:rPr lang="zh-CN" altLang="en-US" sz="2400">
                <a:sym typeface="+mn-ea"/>
              </a:rPr>
              <a:t>）。</a:t>
            </a:r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" y="2270760"/>
            <a:ext cx="2193290" cy="8401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71495" y="2459355"/>
            <a:ext cx="85572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ym typeface="+mn-ea"/>
              </a:rPr>
              <a:t>20</a:t>
            </a:r>
            <a:r>
              <a:rPr lang="en-US" altLang="zh-CN" sz="2400">
                <a:sym typeface="+mn-ea"/>
              </a:rPr>
              <a:t>14.7.1</a:t>
            </a:r>
            <a:r>
              <a:rPr lang="zh-CN" altLang="en-US" sz="2400">
                <a:sym typeface="+mn-ea"/>
              </a:rPr>
              <a:t>开通，运营</a:t>
            </a:r>
            <a:r>
              <a:rPr lang="en-US" sz="2400">
                <a:sym typeface="+mn-ea"/>
              </a:rPr>
              <a:t>4</a:t>
            </a:r>
            <a:r>
              <a:rPr lang="zh-CN" altLang="en-US" sz="2400">
                <a:sym typeface="+mn-ea"/>
              </a:rPr>
              <a:t>条线，通车里程</a:t>
            </a:r>
            <a:r>
              <a:rPr lang="en-US" altLang="zh-CN" sz="2400">
                <a:sym typeface="+mn-ea"/>
              </a:rPr>
              <a:t>110.8</a:t>
            </a:r>
            <a:r>
              <a:rPr lang="zh-CN" altLang="en-US" sz="2400">
                <a:sym typeface="+mn-ea"/>
              </a:rPr>
              <a:t>km（排名第</a:t>
            </a:r>
            <a:r>
              <a:rPr lang="en-US" altLang="zh-CN" sz="2400">
                <a:sym typeface="+mn-ea"/>
              </a:rPr>
              <a:t>25</a:t>
            </a:r>
            <a:r>
              <a:rPr lang="zh-CN" altLang="en-US" sz="2400">
                <a:sym typeface="+mn-ea"/>
              </a:rPr>
              <a:t>）。</a:t>
            </a:r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5480" y="3289935"/>
            <a:ext cx="1636395" cy="15811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71495" y="3850640"/>
            <a:ext cx="88334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20</a:t>
            </a:r>
            <a:r>
              <a:rPr lang="en-US" altLang="zh-CN" sz="2400">
                <a:sym typeface="+mn-ea"/>
              </a:rPr>
              <a:t>19.9.28</a:t>
            </a:r>
            <a:r>
              <a:rPr lang="zh-CN" altLang="en-US" sz="2400">
                <a:sym typeface="+mn-ea"/>
              </a:rPr>
              <a:t>开通，运营</a:t>
            </a:r>
            <a:r>
              <a:rPr lang="en-US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条线，通车里程</a:t>
            </a:r>
            <a:r>
              <a:rPr lang="en-US" altLang="zh-CN" sz="2400">
                <a:sym typeface="+mn-ea"/>
              </a:rPr>
              <a:t>64.1</a:t>
            </a:r>
            <a:r>
              <a:rPr lang="zh-CN" altLang="en-US" sz="2400">
                <a:sym typeface="+mn-ea"/>
              </a:rPr>
              <a:t>km（排名第</a:t>
            </a:r>
            <a:r>
              <a:rPr lang="en-US" altLang="zh-CN" sz="2400">
                <a:sym typeface="+mn-ea"/>
              </a:rPr>
              <a:t>32</a:t>
            </a:r>
            <a:r>
              <a:rPr lang="zh-CN" altLang="en-US" sz="2400">
                <a:sym typeface="+mn-ea"/>
              </a:rPr>
              <a:t>）。</a:t>
            </a:r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55" y="5108575"/>
            <a:ext cx="1604645" cy="14732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71495" y="5614670"/>
            <a:ext cx="83883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20</a:t>
            </a:r>
            <a:r>
              <a:rPr lang="en-US" altLang="zh-CN" sz="2400">
                <a:sym typeface="+mn-ea"/>
              </a:rPr>
              <a:t>19.9.21</a:t>
            </a:r>
            <a:r>
              <a:rPr lang="zh-CN" altLang="en-US" sz="2400">
                <a:sym typeface="+mn-ea"/>
              </a:rPr>
              <a:t>开通，运营</a:t>
            </a:r>
            <a:r>
              <a:rPr lang="en-US" sz="2400">
                <a:sym typeface="+mn-ea"/>
              </a:rPr>
              <a:t>2</a:t>
            </a:r>
            <a:r>
              <a:rPr lang="zh-CN" altLang="en-US" sz="2400">
                <a:sym typeface="+mn-ea"/>
              </a:rPr>
              <a:t>条线，通车里程</a:t>
            </a:r>
            <a:r>
              <a:rPr lang="en-US" altLang="zh-CN" sz="2400">
                <a:sym typeface="+mn-ea"/>
              </a:rPr>
              <a:t>5</a:t>
            </a:r>
            <a:r>
              <a:rPr lang="en-US" altLang="zh-CN" sz="2400">
                <a:sym typeface="+mn-ea"/>
              </a:rPr>
              <a:t>4</a:t>
            </a:r>
            <a:r>
              <a:rPr lang="zh-CN" altLang="en-US" sz="2400">
                <a:sym typeface="+mn-ea"/>
              </a:rPr>
              <a:t>km（排名第</a:t>
            </a:r>
            <a:r>
              <a:rPr lang="en-US" altLang="zh-CN" sz="2400">
                <a:sym typeface="+mn-ea"/>
              </a:rPr>
              <a:t>34</a:t>
            </a:r>
            <a:r>
              <a:rPr lang="zh-CN" altLang="en-US" sz="2400">
                <a:sym typeface="+mn-ea"/>
              </a:rPr>
              <a:t>）。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内容占位符 2"/>
          <p:cNvSpPr>
            <a:spLocks noGrp="1" noRot="1"/>
          </p:cNvSpPr>
          <p:nvPr>
            <p:ph idx="1"/>
          </p:nvPr>
        </p:nvSpPr>
        <p:spPr>
          <a:xfrm>
            <a:off x="473710" y="594360"/>
            <a:ext cx="11360150" cy="5214620"/>
          </a:xfrm>
        </p:spPr>
        <p:txBody>
          <a:bodyPr anchor="t"/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en-US" altLang="zh-CN" sz="2800">
                <a:solidFill>
                  <a:srgbClr val="404040"/>
                </a:solidFill>
              </a:rPr>
              <a:t>2018</a:t>
            </a:r>
            <a:r>
              <a:rPr lang="zh-CN" altLang="en-US" sz="2800">
                <a:solidFill>
                  <a:srgbClr val="404040"/>
                </a:solidFill>
              </a:rPr>
              <a:t>年7月13日，国务院发布《关于进一步加强城市轨道交通规划建设管理的意见》，提高了申报建设地铁和轻轨的相关经济指标。</a:t>
            </a:r>
            <a:endParaRPr lang="zh-CN" altLang="en-US" sz="280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800">
                <a:solidFill>
                  <a:srgbClr val="404040"/>
                </a:solidFill>
              </a:rPr>
              <a:t>申报建设</a:t>
            </a:r>
            <a:r>
              <a:rPr lang="zh-CN" altLang="en-US" sz="2800">
                <a:solidFill>
                  <a:srgbClr val="C00000"/>
                </a:solidFill>
              </a:rPr>
              <a:t>地铁</a:t>
            </a:r>
            <a:r>
              <a:rPr lang="zh-CN" altLang="en-US" sz="2800">
                <a:solidFill>
                  <a:srgbClr val="404040"/>
                </a:solidFill>
              </a:rPr>
              <a:t>的城市一般公共财政预算收入应在300亿元以上，地区生产总值在3000亿元以上，市区常住人口在300万人以上。</a:t>
            </a:r>
            <a:endParaRPr lang="zh-CN" altLang="en-US" sz="280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800">
                <a:solidFill>
                  <a:srgbClr val="404040"/>
                </a:solidFill>
              </a:rPr>
              <a:t>引导</a:t>
            </a:r>
            <a:r>
              <a:rPr lang="zh-CN" altLang="en-US" sz="2800">
                <a:solidFill>
                  <a:srgbClr val="C00000"/>
                </a:solidFill>
              </a:rPr>
              <a:t>轻轨</a:t>
            </a:r>
            <a:r>
              <a:rPr lang="zh-CN" altLang="en-US" sz="2800">
                <a:solidFill>
                  <a:srgbClr val="404040"/>
                </a:solidFill>
              </a:rPr>
              <a:t>有序发展，申报建设轻轨的城市一般公共财政预算收入应在150亿元以上，地区生产总值在1500亿元以上，市区常住人口在150万人以上。</a:t>
            </a:r>
            <a:endParaRPr lang="zh-CN" altLang="en-US" sz="2800">
              <a:solidFill>
                <a:srgbClr val="404040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en-US" altLang="zh-CN" sz="4800">
                <a:solidFill>
                  <a:srgbClr val="40404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                      </a:t>
            </a:r>
            <a:r>
              <a:rPr lang="zh-CN" altLang="en-US" sz="480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提高了三倍！</a:t>
            </a:r>
            <a:endParaRPr lang="zh-CN" altLang="en-US" sz="480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3" name="文本占位符 5122"/>
          <p:cNvSpPr>
            <a:spLocks noGrp="1" noRot="1"/>
          </p:cNvSpPr>
          <p:nvPr>
            <p:ph idx="1"/>
          </p:nvPr>
        </p:nvSpPr>
        <p:spPr>
          <a:xfrm>
            <a:off x="1127125" y="1339215"/>
            <a:ext cx="10477500" cy="5062220"/>
          </a:xfrm>
        </p:spPr>
        <p:txBody>
          <a:bodyPr/>
          <a:p>
            <a:pPr fontAlgn="base">
              <a:lnSpc>
                <a:spcPct val="16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en-US" altLang="zh-CN">
                <a:sym typeface="+mn-ea"/>
              </a:rPr>
              <a:t> 2013</a:t>
            </a:r>
            <a:r>
              <a:rPr lang="zh-CN" altLang="en-US" dirty="0">
                <a:sym typeface="+mn-ea"/>
              </a:rPr>
              <a:t>年</a:t>
            </a:r>
            <a:r>
              <a:rPr lang="en-US" altLang="zh-CN">
                <a:sym typeface="+mn-ea"/>
              </a:rPr>
              <a:t>02</a:t>
            </a:r>
            <a:r>
              <a:rPr lang="zh-CN" altLang="en-US" dirty="0">
                <a:sym typeface="+mn-ea"/>
              </a:rPr>
              <a:t>月</a:t>
            </a:r>
            <a:r>
              <a:rPr lang="en-US" altLang="zh-CN">
                <a:sym typeface="+mn-ea"/>
              </a:rPr>
              <a:t>22</a:t>
            </a:r>
            <a:r>
              <a:rPr lang="zh-CN" altLang="en-US" dirty="0">
                <a:sym typeface="+mn-ea"/>
              </a:rPr>
              <a:t>日，</a:t>
            </a:r>
            <a:r>
              <a:rPr lang="en-US" altLang="zh-CN">
                <a:sym typeface="+mn-ea"/>
              </a:rPr>
              <a:t>《</a:t>
            </a:r>
            <a:r>
              <a:rPr lang="zh-CN" altLang="en-US" dirty="0">
                <a:sym typeface="+mn-ea"/>
              </a:rPr>
              <a:t>徐州市城市快速轨道交通建设规划</a:t>
            </a:r>
            <a:r>
              <a:rPr lang="en-US" altLang="zh-CN">
                <a:sym typeface="+mn-ea"/>
              </a:rPr>
              <a:t>(2013</a:t>
            </a:r>
            <a:r>
              <a:rPr lang="zh-CN" altLang="en-US" dirty="0">
                <a:sym typeface="+mn-ea"/>
              </a:rPr>
              <a:t>年</a:t>
            </a:r>
            <a:r>
              <a:rPr lang="en-US" altLang="zh-CN">
                <a:sym typeface="+mn-ea"/>
              </a:rPr>
              <a:t>-2020</a:t>
            </a:r>
            <a:r>
              <a:rPr lang="zh-CN" altLang="en-US" dirty="0">
                <a:sym typeface="+mn-ea"/>
              </a:rPr>
              <a:t>年</a:t>
            </a:r>
            <a:r>
              <a:rPr lang="en-US" altLang="zh-CN">
                <a:sym typeface="+mn-ea"/>
              </a:rPr>
              <a:t>)》</a:t>
            </a:r>
            <a:r>
              <a:rPr lang="zh-CN" altLang="en-US" dirty="0">
                <a:sym typeface="+mn-ea"/>
              </a:rPr>
              <a:t>经国家发改委正式批复，徐州成为</a:t>
            </a:r>
            <a:r>
              <a:rPr lang="zh-CN" altLang="en-US" dirty="0">
                <a:sym typeface="+mn-ea"/>
                <a:hlinkClick r:id="rId1"/>
              </a:rPr>
              <a:t>苏北</a:t>
            </a:r>
            <a:r>
              <a:rPr lang="zh-CN" altLang="en-US" dirty="0">
                <a:sym typeface="+mn-ea"/>
              </a:rPr>
              <a:t>第一家、</a:t>
            </a:r>
            <a:r>
              <a:rPr lang="zh-CN" altLang="en-US" dirty="0">
                <a:sym typeface="+mn-ea"/>
                <a:hlinkClick r:id="rId2"/>
              </a:rPr>
              <a:t>淮海经济区</a:t>
            </a:r>
            <a:r>
              <a:rPr lang="zh-CN" altLang="en-US" dirty="0">
                <a:sym typeface="+mn-ea"/>
              </a:rPr>
              <a:t>第一家、</a:t>
            </a:r>
            <a:r>
              <a:rPr lang="zh-CN" altLang="en-US" dirty="0">
                <a:sym typeface="+mn-ea"/>
                <a:hlinkClick r:id="rId3"/>
              </a:rPr>
              <a:t>徐州都市圈</a:t>
            </a:r>
            <a:r>
              <a:rPr lang="zh-CN" altLang="en-US" dirty="0">
                <a:sym typeface="+mn-ea"/>
              </a:rPr>
              <a:t>第一家地铁城市，是全国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第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36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家</a:t>
            </a:r>
            <a:r>
              <a:rPr lang="zh-CN" altLang="en-US" dirty="0">
                <a:sym typeface="+mn-ea"/>
              </a:rPr>
              <a:t>获批建设轨道交通的城市。</a:t>
            </a:r>
            <a:endParaRPr lang="zh-CN" altLang="en-US" dirty="0">
              <a:sym typeface="+mn-ea"/>
            </a:endParaRPr>
          </a:p>
          <a:p>
            <a:pPr fontAlgn="base">
              <a:lnSpc>
                <a:spcPct val="16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目前运营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条线路，即徐州地铁1号线、徐州地铁2号线（</a:t>
            </a:r>
            <a:r>
              <a:rPr lang="en-US" altLang="zh-CN">
                <a:sym typeface="+mn-ea"/>
              </a:rPr>
              <a:t>2020.11.28</a:t>
            </a:r>
            <a:r>
              <a:rPr lang="zh-CN" altLang="en-US">
                <a:sym typeface="+mn-ea"/>
              </a:rPr>
              <a:t>）、徐州地铁3号线一期（</a:t>
            </a:r>
            <a:r>
              <a:rPr lang="en-US" altLang="zh-CN">
                <a:sym typeface="+mn-ea"/>
              </a:rPr>
              <a:t>2021.6.28</a:t>
            </a:r>
            <a:r>
              <a:rPr lang="zh-CN" altLang="en-US">
                <a:sym typeface="+mn-ea"/>
              </a:rPr>
              <a:t>），线路总长约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64.28</a:t>
            </a:r>
            <a:r>
              <a:rPr lang="zh-CN" altLang="en-US">
                <a:sym typeface="+mn-ea"/>
              </a:rPr>
              <a:t>千米，共设车站51座，其中换乘站3座  总投资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4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43</a:t>
            </a:r>
            <a:r>
              <a:rPr lang="zh-CN" altLang="en-US">
                <a:sym typeface="+mn-ea"/>
              </a:rPr>
              <a:t>亿元。</a:t>
            </a:r>
            <a:endParaRPr lang="zh-CN" altLang="en-US" strike="noStrike" noProof="1" dirty="0"/>
          </a:p>
          <a:p>
            <a:pPr fontAlgn="base"/>
            <a:endParaRPr lang="zh-CN" altLang="en-US" strike="noStrike" noProof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657860" y="360680"/>
            <a:ext cx="6224905" cy="763270"/>
            <a:chOff x="1048" y="580"/>
            <a:chExt cx="9343" cy="1202"/>
          </a:xfrm>
        </p:grpSpPr>
        <p:sp>
          <p:nvSpPr>
            <p:cNvPr id="2" name="文本框 1"/>
            <p:cNvSpPr txBox="1"/>
            <p:nvPr/>
          </p:nvSpPr>
          <p:spPr>
            <a:xfrm>
              <a:off x="2444" y="624"/>
              <a:ext cx="794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>
                  <a:latin typeface="微软雅黑" panose="020B0503020204020204" pitchFamily="34" charset="-122"/>
                  <a:sym typeface="+mn-ea"/>
                </a:rPr>
                <a:t>二、徐州地铁发展现状</a:t>
              </a:r>
              <a:endParaRPr lang="zh-CN" altLang="en-US" sz="4000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48" y="580"/>
              <a:ext cx="1202" cy="1202"/>
              <a:chOff x="1226" y="2594"/>
              <a:chExt cx="1202" cy="1202"/>
            </a:xfrm>
          </p:grpSpPr>
          <p:sp>
            <p:nvSpPr>
              <p:cNvPr id="4" name="Oval 72"/>
              <p:cNvSpPr/>
              <p:nvPr/>
            </p:nvSpPr>
            <p:spPr>
              <a:xfrm>
                <a:off x="1226" y="2594"/>
                <a:ext cx="1202" cy="120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3" rIns="91445" bIns="45723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id-ID" altLang="zh-CN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302020204030203"/>
                  <a:ea typeface="Lato Light" panose="020F0302020204030203"/>
                  <a:cs typeface="Lato Light" panose="020F0302020204030203"/>
                </a:endParaRPr>
              </a:p>
            </p:txBody>
          </p:sp>
          <p:sp>
            <p:nvSpPr>
              <p:cNvPr id="141" name="Freeform 15"/>
              <p:cNvSpPr>
                <a:spLocks noEditPoints="1"/>
              </p:cNvSpPr>
              <p:nvPr/>
            </p:nvSpPr>
            <p:spPr bwMode="auto">
              <a:xfrm>
                <a:off x="1460" y="2836"/>
                <a:ext cx="735" cy="718"/>
              </a:xfrm>
              <a:custGeom>
                <a:avLst/>
                <a:gdLst>
                  <a:gd name="T0" fmla="*/ 148 w 157"/>
                  <a:gd name="T1" fmla="*/ 35 h 158"/>
                  <a:gd name="T2" fmla="*/ 144 w 157"/>
                  <a:gd name="T3" fmla="*/ 64 h 158"/>
                  <a:gd name="T4" fmla="*/ 153 w 157"/>
                  <a:gd name="T5" fmla="*/ 68 h 158"/>
                  <a:gd name="T6" fmla="*/ 157 w 157"/>
                  <a:gd name="T7" fmla="*/ 39 h 158"/>
                  <a:gd name="T8" fmla="*/ 17 w 157"/>
                  <a:gd name="T9" fmla="*/ 154 h 158"/>
                  <a:gd name="T10" fmla="*/ 37 w 157"/>
                  <a:gd name="T11" fmla="*/ 158 h 158"/>
                  <a:gd name="T12" fmla="*/ 41 w 157"/>
                  <a:gd name="T13" fmla="*/ 138 h 158"/>
                  <a:gd name="T14" fmla="*/ 17 w 157"/>
                  <a:gd name="T15" fmla="*/ 154 h 158"/>
                  <a:gd name="T16" fmla="*/ 9 w 157"/>
                  <a:gd name="T17" fmla="*/ 35 h 158"/>
                  <a:gd name="T18" fmla="*/ 0 w 157"/>
                  <a:gd name="T19" fmla="*/ 39 h 158"/>
                  <a:gd name="T20" fmla="*/ 4 w 157"/>
                  <a:gd name="T21" fmla="*/ 68 h 158"/>
                  <a:gd name="T22" fmla="*/ 13 w 157"/>
                  <a:gd name="T23" fmla="*/ 64 h 158"/>
                  <a:gd name="T24" fmla="*/ 116 w 157"/>
                  <a:gd name="T25" fmla="*/ 154 h 158"/>
                  <a:gd name="T26" fmla="*/ 136 w 157"/>
                  <a:gd name="T27" fmla="*/ 158 h 158"/>
                  <a:gd name="T28" fmla="*/ 140 w 157"/>
                  <a:gd name="T29" fmla="*/ 138 h 158"/>
                  <a:gd name="T30" fmla="*/ 116 w 157"/>
                  <a:gd name="T31" fmla="*/ 154 h 158"/>
                  <a:gd name="T32" fmla="*/ 116 w 157"/>
                  <a:gd name="T33" fmla="*/ 92 h 158"/>
                  <a:gd name="T34" fmla="*/ 112 w 157"/>
                  <a:gd name="T35" fmla="*/ 79 h 158"/>
                  <a:gd name="T36" fmla="*/ 41 w 157"/>
                  <a:gd name="T37" fmla="*/ 84 h 158"/>
                  <a:gd name="T38" fmla="*/ 17 w 157"/>
                  <a:gd name="T39" fmla="*/ 92 h 158"/>
                  <a:gd name="T40" fmla="*/ 13 w 157"/>
                  <a:gd name="T41" fmla="*/ 125 h 158"/>
                  <a:gd name="T42" fmla="*/ 140 w 157"/>
                  <a:gd name="T43" fmla="*/ 129 h 158"/>
                  <a:gd name="T44" fmla="*/ 144 w 157"/>
                  <a:gd name="T45" fmla="*/ 96 h 158"/>
                  <a:gd name="T46" fmla="*/ 31 w 157"/>
                  <a:gd name="T47" fmla="*/ 121 h 158"/>
                  <a:gd name="T48" fmla="*/ 31 w 157"/>
                  <a:gd name="T49" fmla="*/ 101 h 158"/>
                  <a:gd name="T50" fmla="*/ 31 w 157"/>
                  <a:gd name="T51" fmla="*/ 121 h 158"/>
                  <a:gd name="T52" fmla="*/ 103 w 157"/>
                  <a:gd name="T53" fmla="*/ 117 h 158"/>
                  <a:gd name="T54" fmla="*/ 50 w 157"/>
                  <a:gd name="T55" fmla="*/ 113 h 158"/>
                  <a:gd name="T56" fmla="*/ 54 w 157"/>
                  <a:gd name="T57" fmla="*/ 84 h 158"/>
                  <a:gd name="T58" fmla="*/ 107 w 157"/>
                  <a:gd name="T59" fmla="*/ 88 h 158"/>
                  <a:gd name="T60" fmla="*/ 126 w 157"/>
                  <a:gd name="T61" fmla="*/ 121 h 158"/>
                  <a:gd name="T62" fmla="*/ 126 w 157"/>
                  <a:gd name="T63" fmla="*/ 101 h 158"/>
                  <a:gd name="T64" fmla="*/ 126 w 157"/>
                  <a:gd name="T65" fmla="*/ 121 h 158"/>
                  <a:gd name="T66" fmla="*/ 32 w 157"/>
                  <a:gd name="T67" fmla="*/ 84 h 158"/>
                  <a:gd name="T68" fmla="*/ 36 w 157"/>
                  <a:gd name="T69" fmla="*/ 72 h 158"/>
                  <a:gd name="T70" fmla="*/ 125 w 157"/>
                  <a:gd name="T71" fmla="*/ 80 h 158"/>
                  <a:gd name="T72" fmla="*/ 133 w 157"/>
                  <a:gd name="T73" fmla="*/ 84 h 158"/>
                  <a:gd name="T74" fmla="*/ 136 w 157"/>
                  <a:gd name="T75" fmla="*/ 30 h 158"/>
                  <a:gd name="T76" fmla="*/ 24 w 157"/>
                  <a:gd name="T77" fmla="*/ 24 h 158"/>
                  <a:gd name="T78" fmla="*/ 21 w 157"/>
                  <a:gd name="T79" fmla="*/ 30 h 158"/>
                  <a:gd name="T80" fmla="*/ 25 w 157"/>
                  <a:gd name="T81" fmla="*/ 84 h 158"/>
                  <a:gd name="T82" fmla="*/ 87 w 157"/>
                  <a:gd name="T83" fmla="*/ 31 h 158"/>
                  <a:gd name="T84" fmla="*/ 128 w 157"/>
                  <a:gd name="T85" fmla="*/ 35 h 158"/>
                  <a:gd name="T86" fmla="*/ 124 w 157"/>
                  <a:gd name="T87" fmla="*/ 55 h 158"/>
                  <a:gd name="T88" fmla="*/ 83 w 157"/>
                  <a:gd name="T89" fmla="*/ 51 h 158"/>
                  <a:gd name="T90" fmla="*/ 29 w 157"/>
                  <a:gd name="T91" fmla="*/ 35 h 158"/>
                  <a:gd name="T92" fmla="*/ 70 w 157"/>
                  <a:gd name="T93" fmla="*/ 31 h 158"/>
                  <a:gd name="T94" fmla="*/ 74 w 157"/>
                  <a:gd name="T95" fmla="*/ 51 h 158"/>
                  <a:gd name="T96" fmla="*/ 33 w 157"/>
                  <a:gd name="T97" fmla="*/ 55 h 158"/>
                  <a:gd name="T98" fmla="*/ 29 w 157"/>
                  <a:gd name="T99" fmla="*/ 3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7" h="158">
                    <a:moveTo>
                      <a:pt x="153" y="35"/>
                    </a:moveTo>
                    <a:cubicBezTo>
                      <a:pt x="148" y="35"/>
                      <a:pt x="148" y="35"/>
                      <a:pt x="148" y="35"/>
                    </a:cubicBezTo>
                    <a:cubicBezTo>
                      <a:pt x="146" y="35"/>
                      <a:pt x="144" y="37"/>
                      <a:pt x="144" y="39"/>
                    </a:cubicBezTo>
                    <a:cubicBezTo>
                      <a:pt x="144" y="64"/>
                      <a:pt x="144" y="64"/>
                      <a:pt x="144" y="64"/>
                    </a:cubicBezTo>
                    <a:cubicBezTo>
                      <a:pt x="144" y="66"/>
                      <a:pt x="146" y="68"/>
                      <a:pt x="148" y="68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55" y="68"/>
                      <a:pt x="157" y="66"/>
                      <a:pt x="157" y="64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37"/>
                      <a:pt x="155" y="35"/>
                      <a:pt x="153" y="35"/>
                    </a:cubicBezTo>
                    <a:close/>
                    <a:moveTo>
                      <a:pt x="17" y="154"/>
                    </a:moveTo>
                    <a:cubicBezTo>
                      <a:pt x="17" y="156"/>
                      <a:pt x="19" y="158"/>
                      <a:pt x="21" y="158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40" y="158"/>
                      <a:pt x="41" y="156"/>
                      <a:pt x="41" y="154"/>
                    </a:cubicBezTo>
                    <a:cubicBezTo>
                      <a:pt x="41" y="138"/>
                      <a:pt x="41" y="138"/>
                      <a:pt x="41" y="138"/>
                    </a:cubicBezTo>
                    <a:cubicBezTo>
                      <a:pt x="17" y="138"/>
                      <a:pt x="17" y="138"/>
                      <a:pt x="17" y="138"/>
                    </a:cubicBezTo>
                    <a:lnTo>
                      <a:pt x="17" y="154"/>
                    </a:lnTo>
                    <a:close/>
                    <a:moveTo>
                      <a:pt x="13" y="39"/>
                    </a:moveTo>
                    <a:cubicBezTo>
                      <a:pt x="13" y="37"/>
                      <a:pt x="11" y="35"/>
                      <a:pt x="9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6"/>
                      <a:pt x="2" y="68"/>
                      <a:pt x="4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11" y="68"/>
                      <a:pt x="13" y="66"/>
                      <a:pt x="13" y="64"/>
                    </a:cubicBezTo>
                    <a:lnTo>
                      <a:pt x="13" y="39"/>
                    </a:lnTo>
                    <a:close/>
                    <a:moveTo>
                      <a:pt x="116" y="154"/>
                    </a:moveTo>
                    <a:cubicBezTo>
                      <a:pt x="116" y="156"/>
                      <a:pt x="117" y="158"/>
                      <a:pt x="120" y="158"/>
                    </a:cubicBezTo>
                    <a:cubicBezTo>
                      <a:pt x="136" y="158"/>
                      <a:pt x="136" y="158"/>
                      <a:pt x="136" y="158"/>
                    </a:cubicBezTo>
                    <a:cubicBezTo>
                      <a:pt x="138" y="158"/>
                      <a:pt x="140" y="156"/>
                      <a:pt x="140" y="154"/>
                    </a:cubicBezTo>
                    <a:cubicBezTo>
                      <a:pt x="140" y="138"/>
                      <a:pt x="140" y="138"/>
                      <a:pt x="140" y="138"/>
                    </a:cubicBezTo>
                    <a:cubicBezTo>
                      <a:pt x="116" y="138"/>
                      <a:pt x="116" y="138"/>
                      <a:pt x="116" y="138"/>
                    </a:cubicBezTo>
                    <a:lnTo>
                      <a:pt x="116" y="154"/>
                    </a:lnTo>
                    <a:close/>
                    <a:moveTo>
                      <a:pt x="140" y="92"/>
                    </a:moveTo>
                    <a:cubicBezTo>
                      <a:pt x="116" y="92"/>
                      <a:pt x="116" y="92"/>
                      <a:pt x="116" y="92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16" y="82"/>
                      <a:pt x="114" y="79"/>
                      <a:pt x="112" y="79"/>
                    </a:cubicBezTo>
                    <a:cubicBezTo>
                      <a:pt x="90" y="70"/>
                      <a:pt x="67" y="70"/>
                      <a:pt x="45" y="79"/>
                    </a:cubicBezTo>
                    <a:cubicBezTo>
                      <a:pt x="43" y="79"/>
                      <a:pt x="41" y="82"/>
                      <a:pt x="41" y="84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5" y="92"/>
                      <a:pt x="13" y="94"/>
                      <a:pt x="13" y="96"/>
                    </a:cubicBezTo>
                    <a:cubicBezTo>
                      <a:pt x="13" y="125"/>
                      <a:pt x="13" y="125"/>
                      <a:pt x="13" y="125"/>
                    </a:cubicBezTo>
                    <a:cubicBezTo>
                      <a:pt x="13" y="128"/>
                      <a:pt x="15" y="129"/>
                      <a:pt x="17" y="129"/>
                    </a:cubicBezTo>
                    <a:cubicBezTo>
                      <a:pt x="140" y="129"/>
                      <a:pt x="140" y="129"/>
                      <a:pt x="140" y="129"/>
                    </a:cubicBezTo>
                    <a:cubicBezTo>
                      <a:pt x="143" y="129"/>
                      <a:pt x="144" y="128"/>
                      <a:pt x="144" y="125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44" y="94"/>
                      <a:pt x="143" y="92"/>
                      <a:pt x="140" y="92"/>
                    </a:cubicBezTo>
                    <a:close/>
                    <a:moveTo>
                      <a:pt x="31" y="121"/>
                    </a:moveTo>
                    <a:cubicBezTo>
                      <a:pt x="26" y="121"/>
                      <a:pt x="21" y="117"/>
                      <a:pt x="21" y="111"/>
                    </a:cubicBezTo>
                    <a:cubicBezTo>
                      <a:pt x="21" y="105"/>
                      <a:pt x="26" y="101"/>
                      <a:pt x="31" y="101"/>
                    </a:cubicBezTo>
                    <a:cubicBezTo>
                      <a:pt x="37" y="101"/>
                      <a:pt x="41" y="105"/>
                      <a:pt x="41" y="111"/>
                    </a:cubicBezTo>
                    <a:cubicBezTo>
                      <a:pt x="41" y="117"/>
                      <a:pt x="37" y="121"/>
                      <a:pt x="31" y="121"/>
                    </a:cubicBezTo>
                    <a:close/>
                    <a:moveTo>
                      <a:pt x="107" y="113"/>
                    </a:moveTo>
                    <a:cubicBezTo>
                      <a:pt x="107" y="115"/>
                      <a:pt x="105" y="117"/>
                      <a:pt x="103" y="117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2" y="117"/>
                      <a:pt x="50" y="115"/>
                      <a:pt x="50" y="113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6"/>
                      <a:pt x="52" y="84"/>
                      <a:pt x="54" y="84"/>
                    </a:cubicBezTo>
                    <a:cubicBezTo>
                      <a:pt x="103" y="84"/>
                      <a:pt x="103" y="84"/>
                      <a:pt x="103" y="84"/>
                    </a:cubicBezTo>
                    <a:cubicBezTo>
                      <a:pt x="105" y="84"/>
                      <a:pt x="107" y="86"/>
                      <a:pt x="107" y="88"/>
                    </a:cubicBezTo>
                    <a:lnTo>
                      <a:pt x="107" y="113"/>
                    </a:lnTo>
                    <a:close/>
                    <a:moveTo>
                      <a:pt x="126" y="121"/>
                    </a:moveTo>
                    <a:cubicBezTo>
                      <a:pt x="120" y="121"/>
                      <a:pt x="116" y="117"/>
                      <a:pt x="116" y="111"/>
                    </a:cubicBezTo>
                    <a:cubicBezTo>
                      <a:pt x="116" y="105"/>
                      <a:pt x="120" y="101"/>
                      <a:pt x="126" y="101"/>
                    </a:cubicBezTo>
                    <a:cubicBezTo>
                      <a:pt x="132" y="101"/>
                      <a:pt x="136" y="105"/>
                      <a:pt x="136" y="111"/>
                    </a:cubicBezTo>
                    <a:cubicBezTo>
                      <a:pt x="136" y="117"/>
                      <a:pt x="132" y="121"/>
                      <a:pt x="126" y="121"/>
                    </a:cubicBezTo>
                    <a:close/>
                    <a:moveTo>
                      <a:pt x="25" y="84"/>
                    </a:move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77"/>
                      <a:pt x="34" y="73"/>
                      <a:pt x="36" y="72"/>
                    </a:cubicBezTo>
                    <a:cubicBezTo>
                      <a:pt x="64" y="60"/>
                      <a:pt x="94" y="60"/>
                      <a:pt x="121" y="72"/>
                    </a:cubicBezTo>
                    <a:cubicBezTo>
                      <a:pt x="123" y="73"/>
                      <a:pt x="125" y="77"/>
                      <a:pt x="125" y="80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35" y="84"/>
                      <a:pt x="136" y="82"/>
                      <a:pt x="136" y="80"/>
                    </a:cubicBezTo>
                    <a:cubicBezTo>
                      <a:pt x="136" y="30"/>
                      <a:pt x="136" y="30"/>
                      <a:pt x="136" y="30"/>
                    </a:cubicBezTo>
                    <a:cubicBezTo>
                      <a:pt x="136" y="28"/>
                      <a:pt x="135" y="25"/>
                      <a:pt x="133" y="24"/>
                    </a:cubicBezTo>
                    <a:cubicBezTo>
                      <a:pt x="100" y="0"/>
                      <a:pt x="57" y="0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2" y="25"/>
                      <a:pt x="21" y="28"/>
                      <a:pt x="21" y="3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82"/>
                      <a:pt x="23" y="84"/>
                      <a:pt x="25" y="84"/>
                    </a:cubicBezTo>
                    <a:close/>
                    <a:moveTo>
                      <a:pt x="83" y="35"/>
                    </a:moveTo>
                    <a:cubicBezTo>
                      <a:pt x="83" y="32"/>
                      <a:pt x="84" y="31"/>
                      <a:pt x="87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6" y="31"/>
                      <a:pt x="128" y="32"/>
                      <a:pt x="128" y="35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3"/>
                      <a:pt x="126" y="55"/>
                      <a:pt x="124" y="55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4" y="55"/>
                      <a:pt x="83" y="53"/>
                      <a:pt x="83" y="51"/>
                    </a:cubicBezTo>
                    <a:lnTo>
                      <a:pt x="83" y="35"/>
                    </a:lnTo>
                    <a:close/>
                    <a:moveTo>
                      <a:pt x="29" y="35"/>
                    </a:moveTo>
                    <a:cubicBezTo>
                      <a:pt x="29" y="32"/>
                      <a:pt x="31" y="31"/>
                      <a:pt x="33" y="31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3" y="31"/>
                      <a:pt x="74" y="32"/>
                      <a:pt x="74" y="35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3"/>
                      <a:pt x="73" y="55"/>
                      <a:pt x="70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1" y="55"/>
                      <a:pt x="29" y="53"/>
                      <a:pt x="29" y="51"/>
                    </a:cubicBezTo>
                    <a:lnTo>
                      <a:pt x="29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3890" y="-115570"/>
            <a:ext cx="11253470" cy="6831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800">
                <a:sym typeface="+mn-ea"/>
              </a:rPr>
              <a:t>2020年1月20日，国家发改委批复徐州地铁第二期建设规划，包括3号线二期、4号线一期、5号线一期、6号线一期等4个项目，总投资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535.9</a:t>
            </a:r>
            <a:r>
              <a:rPr lang="zh-CN" altLang="en-US" sz="2800">
                <a:sym typeface="+mn-ea"/>
              </a:rPr>
              <a:t>亿元 。 </a:t>
            </a:r>
            <a:endParaRPr lang="zh-CN" altLang="en-US" sz="2800">
              <a:sym typeface="+mn-ea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800"/>
              <a:t>截至2022年7月，徐州地铁</a:t>
            </a:r>
            <a:r>
              <a:rPr lang="zh-CN" altLang="en-US" sz="2800">
                <a:solidFill>
                  <a:srgbClr val="C00000"/>
                </a:solidFill>
              </a:rPr>
              <a:t>在建线路</a:t>
            </a:r>
            <a:r>
              <a:rPr lang="zh-CN" altLang="en-US" sz="2800"/>
              <a:t>共有3条，即徐州地铁3号线二期、徐州地铁4号线一期、徐州地铁6号线一期，线路总长约</a:t>
            </a:r>
            <a:r>
              <a:rPr lang="zh-CN" altLang="en-US" sz="2800" b="1">
                <a:solidFill>
                  <a:srgbClr val="C00000"/>
                </a:solidFill>
              </a:rPr>
              <a:t>54.7</a:t>
            </a:r>
            <a:r>
              <a:rPr lang="zh-CN" altLang="en-US" sz="2800"/>
              <a:t>千米  。</a:t>
            </a:r>
            <a:endParaRPr lang="zh-CN" altLang="en-US" sz="2800"/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800">
                <a:sym typeface="+mn-ea"/>
              </a:rPr>
              <a:t>徐州市城市轨道交通线网规划（2017年版） 明确共计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11条</a:t>
            </a:r>
            <a:r>
              <a:rPr lang="zh-CN" altLang="en-US" sz="2800">
                <a:sym typeface="+mn-ea"/>
              </a:rPr>
              <a:t>线路，包括轨道普线7条，轨道快线4条。其中，中心城区线路里程约223.4公里，外围快线99.7公里，总规模</a:t>
            </a:r>
            <a:r>
              <a:rPr lang="zh-CN" altLang="en-US" sz="2800" b="1">
                <a:solidFill>
                  <a:srgbClr val="C00000"/>
                </a:solidFill>
                <a:sym typeface="+mn-ea"/>
              </a:rPr>
              <a:t>323.1</a:t>
            </a:r>
            <a:r>
              <a:rPr lang="zh-CN" altLang="en-US" sz="2800">
                <a:sym typeface="+mn-ea"/>
              </a:rPr>
              <a:t>公里。</a:t>
            </a:r>
            <a:r>
              <a:rPr lang="zh-CN" altLang="zh-CN" sz="2800">
                <a:sym typeface="+mn-ea"/>
              </a:rPr>
              <a:t>177座车站，其中换乘车站31座，包含2座三线换乘车站。</a:t>
            </a:r>
            <a:endParaRPr lang="zh-CN" altLang="en-US" sz="2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47345" y="58420"/>
            <a:ext cx="46412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endParaRPr lang="zh-CN" altLang="en-US" sz="280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60350" y="124460"/>
            <a:ext cx="11884025" cy="6513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01712151147271288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320" y="0"/>
            <a:ext cx="118992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3d8ec108c0143a3ac3129e62708a72b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165" y="0"/>
            <a:ext cx="11487785" cy="68122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618907ed40743da87b053a393033bdf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15" y="62230"/>
            <a:ext cx="11966575" cy="67335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占位符 4098"/>
          <p:cNvSpPr>
            <a:spLocks noGrp="1" noRot="1"/>
          </p:cNvSpPr>
          <p:nvPr/>
        </p:nvSpPr>
        <p:spPr>
          <a:xfrm>
            <a:off x="3277870" y="1470660"/>
            <a:ext cx="7145020" cy="512826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一、我国城市轨道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交通发展现状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徐州市地铁发展状况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三、城市轨道交通</a:t>
            </a: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人才需求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四、就业岗位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36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五、人才培养模式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None/>
            </a:pP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5480" y="368300"/>
            <a:ext cx="2960370" cy="763270"/>
            <a:chOff x="1048" y="580"/>
            <a:chExt cx="4662" cy="1202"/>
          </a:xfrm>
        </p:grpSpPr>
        <p:sp>
          <p:nvSpPr>
            <p:cNvPr id="2" name="文本框 1"/>
            <p:cNvSpPr txBox="1"/>
            <p:nvPr/>
          </p:nvSpPr>
          <p:spPr>
            <a:xfrm>
              <a:off x="2444" y="624"/>
              <a:ext cx="326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>
                  <a:solidFill>
                    <a:schemeClr val="tx2">
                      <a:lumMod val="50000"/>
                    </a:schemeClr>
                  </a:solidFill>
                </a:rPr>
                <a:t>目  录</a:t>
              </a:r>
              <a:endParaRPr lang="zh-CN" altLang="en-US" sz="4000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48" y="580"/>
              <a:ext cx="1202" cy="1202"/>
              <a:chOff x="1226" y="2594"/>
              <a:chExt cx="1202" cy="1202"/>
            </a:xfrm>
          </p:grpSpPr>
          <p:sp>
            <p:nvSpPr>
              <p:cNvPr id="4" name="Oval 72"/>
              <p:cNvSpPr/>
              <p:nvPr/>
            </p:nvSpPr>
            <p:spPr>
              <a:xfrm>
                <a:off x="1226" y="2594"/>
                <a:ext cx="1202" cy="120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3" rIns="91445" bIns="45723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id-ID" altLang="zh-CN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302020204030203"/>
                  <a:ea typeface="Lato Light" panose="020F0302020204030203"/>
                  <a:cs typeface="Lato Light" panose="020F0302020204030203"/>
                </a:endParaRPr>
              </a:p>
            </p:txBody>
          </p:sp>
          <p:sp>
            <p:nvSpPr>
              <p:cNvPr id="141" name="Freeform 15"/>
              <p:cNvSpPr>
                <a:spLocks noEditPoints="1"/>
              </p:cNvSpPr>
              <p:nvPr/>
            </p:nvSpPr>
            <p:spPr bwMode="auto">
              <a:xfrm>
                <a:off x="1460" y="2836"/>
                <a:ext cx="735" cy="718"/>
              </a:xfrm>
              <a:custGeom>
                <a:avLst/>
                <a:gdLst>
                  <a:gd name="T0" fmla="*/ 148 w 157"/>
                  <a:gd name="T1" fmla="*/ 35 h 158"/>
                  <a:gd name="T2" fmla="*/ 144 w 157"/>
                  <a:gd name="T3" fmla="*/ 64 h 158"/>
                  <a:gd name="T4" fmla="*/ 153 w 157"/>
                  <a:gd name="T5" fmla="*/ 68 h 158"/>
                  <a:gd name="T6" fmla="*/ 157 w 157"/>
                  <a:gd name="T7" fmla="*/ 39 h 158"/>
                  <a:gd name="T8" fmla="*/ 17 w 157"/>
                  <a:gd name="T9" fmla="*/ 154 h 158"/>
                  <a:gd name="T10" fmla="*/ 37 w 157"/>
                  <a:gd name="T11" fmla="*/ 158 h 158"/>
                  <a:gd name="T12" fmla="*/ 41 w 157"/>
                  <a:gd name="T13" fmla="*/ 138 h 158"/>
                  <a:gd name="T14" fmla="*/ 17 w 157"/>
                  <a:gd name="T15" fmla="*/ 154 h 158"/>
                  <a:gd name="T16" fmla="*/ 9 w 157"/>
                  <a:gd name="T17" fmla="*/ 35 h 158"/>
                  <a:gd name="T18" fmla="*/ 0 w 157"/>
                  <a:gd name="T19" fmla="*/ 39 h 158"/>
                  <a:gd name="T20" fmla="*/ 4 w 157"/>
                  <a:gd name="T21" fmla="*/ 68 h 158"/>
                  <a:gd name="T22" fmla="*/ 13 w 157"/>
                  <a:gd name="T23" fmla="*/ 64 h 158"/>
                  <a:gd name="T24" fmla="*/ 116 w 157"/>
                  <a:gd name="T25" fmla="*/ 154 h 158"/>
                  <a:gd name="T26" fmla="*/ 136 w 157"/>
                  <a:gd name="T27" fmla="*/ 158 h 158"/>
                  <a:gd name="T28" fmla="*/ 140 w 157"/>
                  <a:gd name="T29" fmla="*/ 138 h 158"/>
                  <a:gd name="T30" fmla="*/ 116 w 157"/>
                  <a:gd name="T31" fmla="*/ 154 h 158"/>
                  <a:gd name="T32" fmla="*/ 116 w 157"/>
                  <a:gd name="T33" fmla="*/ 92 h 158"/>
                  <a:gd name="T34" fmla="*/ 112 w 157"/>
                  <a:gd name="T35" fmla="*/ 79 h 158"/>
                  <a:gd name="T36" fmla="*/ 41 w 157"/>
                  <a:gd name="T37" fmla="*/ 84 h 158"/>
                  <a:gd name="T38" fmla="*/ 17 w 157"/>
                  <a:gd name="T39" fmla="*/ 92 h 158"/>
                  <a:gd name="T40" fmla="*/ 13 w 157"/>
                  <a:gd name="T41" fmla="*/ 125 h 158"/>
                  <a:gd name="T42" fmla="*/ 140 w 157"/>
                  <a:gd name="T43" fmla="*/ 129 h 158"/>
                  <a:gd name="T44" fmla="*/ 144 w 157"/>
                  <a:gd name="T45" fmla="*/ 96 h 158"/>
                  <a:gd name="T46" fmla="*/ 31 w 157"/>
                  <a:gd name="T47" fmla="*/ 121 h 158"/>
                  <a:gd name="T48" fmla="*/ 31 w 157"/>
                  <a:gd name="T49" fmla="*/ 101 h 158"/>
                  <a:gd name="T50" fmla="*/ 31 w 157"/>
                  <a:gd name="T51" fmla="*/ 121 h 158"/>
                  <a:gd name="T52" fmla="*/ 103 w 157"/>
                  <a:gd name="T53" fmla="*/ 117 h 158"/>
                  <a:gd name="T54" fmla="*/ 50 w 157"/>
                  <a:gd name="T55" fmla="*/ 113 h 158"/>
                  <a:gd name="T56" fmla="*/ 54 w 157"/>
                  <a:gd name="T57" fmla="*/ 84 h 158"/>
                  <a:gd name="T58" fmla="*/ 107 w 157"/>
                  <a:gd name="T59" fmla="*/ 88 h 158"/>
                  <a:gd name="T60" fmla="*/ 126 w 157"/>
                  <a:gd name="T61" fmla="*/ 121 h 158"/>
                  <a:gd name="T62" fmla="*/ 126 w 157"/>
                  <a:gd name="T63" fmla="*/ 101 h 158"/>
                  <a:gd name="T64" fmla="*/ 126 w 157"/>
                  <a:gd name="T65" fmla="*/ 121 h 158"/>
                  <a:gd name="T66" fmla="*/ 32 w 157"/>
                  <a:gd name="T67" fmla="*/ 84 h 158"/>
                  <a:gd name="T68" fmla="*/ 36 w 157"/>
                  <a:gd name="T69" fmla="*/ 72 h 158"/>
                  <a:gd name="T70" fmla="*/ 125 w 157"/>
                  <a:gd name="T71" fmla="*/ 80 h 158"/>
                  <a:gd name="T72" fmla="*/ 133 w 157"/>
                  <a:gd name="T73" fmla="*/ 84 h 158"/>
                  <a:gd name="T74" fmla="*/ 136 w 157"/>
                  <a:gd name="T75" fmla="*/ 30 h 158"/>
                  <a:gd name="T76" fmla="*/ 24 w 157"/>
                  <a:gd name="T77" fmla="*/ 24 h 158"/>
                  <a:gd name="T78" fmla="*/ 21 w 157"/>
                  <a:gd name="T79" fmla="*/ 30 h 158"/>
                  <a:gd name="T80" fmla="*/ 25 w 157"/>
                  <a:gd name="T81" fmla="*/ 84 h 158"/>
                  <a:gd name="T82" fmla="*/ 87 w 157"/>
                  <a:gd name="T83" fmla="*/ 31 h 158"/>
                  <a:gd name="T84" fmla="*/ 128 w 157"/>
                  <a:gd name="T85" fmla="*/ 35 h 158"/>
                  <a:gd name="T86" fmla="*/ 124 w 157"/>
                  <a:gd name="T87" fmla="*/ 55 h 158"/>
                  <a:gd name="T88" fmla="*/ 83 w 157"/>
                  <a:gd name="T89" fmla="*/ 51 h 158"/>
                  <a:gd name="T90" fmla="*/ 29 w 157"/>
                  <a:gd name="T91" fmla="*/ 35 h 158"/>
                  <a:gd name="T92" fmla="*/ 70 w 157"/>
                  <a:gd name="T93" fmla="*/ 31 h 158"/>
                  <a:gd name="T94" fmla="*/ 74 w 157"/>
                  <a:gd name="T95" fmla="*/ 51 h 158"/>
                  <a:gd name="T96" fmla="*/ 33 w 157"/>
                  <a:gd name="T97" fmla="*/ 55 h 158"/>
                  <a:gd name="T98" fmla="*/ 29 w 157"/>
                  <a:gd name="T99" fmla="*/ 3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7" h="158">
                    <a:moveTo>
                      <a:pt x="153" y="35"/>
                    </a:moveTo>
                    <a:cubicBezTo>
                      <a:pt x="148" y="35"/>
                      <a:pt x="148" y="35"/>
                      <a:pt x="148" y="35"/>
                    </a:cubicBezTo>
                    <a:cubicBezTo>
                      <a:pt x="146" y="35"/>
                      <a:pt x="144" y="37"/>
                      <a:pt x="144" y="39"/>
                    </a:cubicBezTo>
                    <a:cubicBezTo>
                      <a:pt x="144" y="64"/>
                      <a:pt x="144" y="64"/>
                      <a:pt x="144" y="64"/>
                    </a:cubicBezTo>
                    <a:cubicBezTo>
                      <a:pt x="144" y="66"/>
                      <a:pt x="146" y="68"/>
                      <a:pt x="148" y="68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55" y="68"/>
                      <a:pt x="157" y="66"/>
                      <a:pt x="157" y="64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37"/>
                      <a:pt x="155" y="35"/>
                      <a:pt x="153" y="35"/>
                    </a:cubicBezTo>
                    <a:close/>
                    <a:moveTo>
                      <a:pt x="17" y="154"/>
                    </a:moveTo>
                    <a:cubicBezTo>
                      <a:pt x="17" y="156"/>
                      <a:pt x="19" y="158"/>
                      <a:pt x="21" y="158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40" y="158"/>
                      <a:pt x="41" y="156"/>
                      <a:pt x="41" y="154"/>
                    </a:cubicBezTo>
                    <a:cubicBezTo>
                      <a:pt x="41" y="138"/>
                      <a:pt x="41" y="138"/>
                      <a:pt x="41" y="138"/>
                    </a:cubicBezTo>
                    <a:cubicBezTo>
                      <a:pt x="17" y="138"/>
                      <a:pt x="17" y="138"/>
                      <a:pt x="17" y="138"/>
                    </a:cubicBezTo>
                    <a:lnTo>
                      <a:pt x="17" y="154"/>
                    </a:lnTo>
                    <a:close/>
                    <a:moveTo>
                      <a:pt x="13" y="39"/>
                    </a:moveTo>
                    <a:cubicBezTo>
                      <a:pt x="13" y="37"/>
                      <a:pt x="11" y="35"/>
                      <a:pt x="9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6"/>
                      <a:pt x="2" y="68"/>
                      <a:pt x="4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11" y="68"/>
                      <a:pt x="13" y="66"/>
                      <a:pt x="13" y="64"/>
                    </a:cubicBezTo>
                    <a:lnTo>
                      <a:pt x="13" y="39"/>
                    </a:lnTo>
                    <a:close/>
                    <a:moveTo>
                      <a:pt x="116" y="154"/>
                    </a:moveTo>
                    <a:cubicBezTo>
                      <a:pt x="116" y="156"/>
                      <a:pt x="117" y="158"/>
                      <a:pt x="120" y="158"/>
                    </a:cubicBezTo>
                    <a:cubicBezTo>
                      <a:pt x="136" y="158"/>
                      <a:pt x="136" y="158"/>
                      <a:pt x="136" y="158"/>
                    </a:cubicBezTo>
                    <a:cubicBezTo>
                      <a:pt x="138" y="158"/>
                      <a:pt x="140" y="156"/>
                      <a:pt x="140" y="154"/>
                    </a:cubicBezTo>
                    <a:cubicBezTo>
                      <a:pt x="140" y="138"/>
                      <a:pt x="140" y="138"/>
                      <a:pt x="140" y="138"/>
                    </a:cubicBezTo>
                    <a:cubicBezTo>
                      <a:pt x="116" y="138"/>
                      <a:pt x="116" y="138"/>
                      <a:pt x="116" y="138"/>
                    </a:cubicBezTo>
                    <a:lnTo>
                      <a:pt x="116" y="154"/>
                    </a:lnTo>
                    <a:close/>
                    <a:moveTo>
                      <a:pt x="140" y="92"/>
                    </a:moveTo>
                    <a:cubicBezTo>
                      <a:pt x="116" y="92"/>
                      <a:pt x="116" y="92"/>
                      <a:pt x="116" y="92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16" y="82"/>
                      <a:pt x="114" y="79"/>
                      <a:pt x="112" y="79"/>
                    </a:cubicBezTo>
                    <a:cubicBezTo>
                      <a:pt x="90" y="70"/>
                      <a:pt x="67" y="70"/>
                      <a:pt x="45" y="79"/>
                    </a:cubicBezTo>
                    <a:cubicBezTo>
                      <a:pt x="43" y="79"/>
                      <a:pt x="41" y="82"/>
                      <a:pt x="41" y="84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5" y="92"/>
                      <a:pt x="13" y="94"/>
                      <a:pt x="13" y="96"/>
                    </a:cubicBezTo>
                    <a:cubicBezTo>
                      <a:pt x="13" y="125"/>
                      <a:pt x="13" y="125"/>
                      <a:pt x="13" y="125"/>
                    </a:cubicBezTo>
                    <a:cubicBezTo>
                      <a:pt x="13" y="128"/>
                      <a:pt x="15" y="129"/>
                      <a:pt x="17" y="129"/>
                    </a:cubicBezTo>
                    <a:cubicBezTo>
                      <a:pt x="140" y="129"/>
                      <a:pt x="140" y="129"/>
                      <a:pt x="140" y="129"/>
                    </a:cubicBezTo>
                    <a:cubicBezTo>
                      <a:pt x="143" y="129"/>
                      <a:pt x="144" y="128"/>
                      <a:pt x="144" y="125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44" y="94"/>
                      <a:pt x="143" y="92"/>
                      <a:pt x="140" y="92"/>
                    </a:cubicBezTo>
                    <a:close/>
                    <a:moveTo>
                      <a:pt x="31" y="121"/>
                    </a:moveTo>
                    <a:cubicBezTo>
                      <a:pt x="26" y="121"/>
                      <a:pt x="21" y="117"/>
                      <a:pt x="21" y="111"/>
                    </a:cubicBezTo>
                    <a:cubicBezTo>
                      <a:pt x="21" y="105"/>
                      <a:pt x="26" y="101"/>
                      <a:pt x="31" y="101"/>
                    </a:cubicBezTo>
                    <a:cubicBezTo>
                      <a:pt x="37" y="101"/>
                      <a:pt x="41" y="105"/>
                      <a:pt x="41" y="111"/>
                    </a:cubicBezTo>
                    <a:cubicBezTo>
                      <a:pt x="41" y="117"/>
                      <a:pt x="37" y="121"/>
                      <a:pt x="31" y="121"/>
                    </a:cubicBezTo>
                    <a:close/>
                    <a:moveTo>
                      <a:pt x="107" y="113"/>
                    </a:moveTo>
                    <a:cubicBezTo>
                      <a:pt x="107" y="115"/>
                      <a:pt x="105" y="117"/>
                      <a:pt x="103" y="117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2" y="117"/>
                      <a:pt x="50" y="115"/>
                      <a:pt x="50" y="113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6"/>
                      <a:pt x="52" y="84"/>
                      <a:pt x="54" y="84"/>
                    </a:cubicBezTo>
                    <a:cubicBezTo>
                      <a:pt x="103" y="84"/>
                      <a:pt x="103" y="84"/>
                      <a:pt x="103" y="84"/>
                    </a:cubicBezTo>
                    <a:cubicBezTo>
                      <a:pt x="105" y="84"/>
                      <a:pt x="107" y="86"/>
                      <a:pt x="107" y="88"/>
                    </a:cubicBezTo>
                    <a:lnTo>
                      <a:pt x="107" y="113"/>
                    </a:lnTo>
                    <a:close/>
                    <a:moveTo>
                      <a:pt x="126" y="121"/>
                    </a:moveTo>
                    <a:cubicBezTo>
                      <a:pt x="120" y="121"/>
                      <a:pt x="116" y="117"/>
                      <a:pt x="116" y="111"/>
                    </a:cubicBezTo>
                    <a:cubicBezTo>
                      <a:pt x="116" y="105"/>
                      <a:pt x="120" y="101"/>
                      <a:pt x="126" y="101"/>
                    </a:cubicBezTo>
                    <a:cubicBezTo>
                      <a:pt x="132" y="101"/>
                      <a:pt x="136" y="105"/>
                      <a:pt x="136" y="111"/>
                    </a:cubicBezTo>
                    <a:cubicBezTo>
                      <a:pt x="136" y="117"/>
                      <a:pt x="132" y="121"/>
                      <a:pt x="126" y="121"/>
                    </a:cubicBezTo>
                    <a:close/>
                    <a:moveTo>
                      <a:pt x="25" y="84"/>
                    </a:move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77"/>
                      <a:pt x="34" y="73"/>
                      <a:pt x="36" y="72"/>
                    </a:cubicBezTo>
                    <a:cubicBezTo>
                      <a:pt x="64" y="60"/>
                      <a:pt x="94" y="60"/>
                      <a:pt x="121" y="72"/>
                    </a:cubicBezTo>
                    <a:cubicBezTo>
                      <a:pt x="123" y="73"/>
                      <a:pt x="125" y="77"/>
                      <a:pt x="125" y="80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35" y="84"/>
                      <a:pt x="136" y="82"/>
                      <a:pt x="136" y="80"/>
                    </a:cubicBezTo>
                    <a:cubicBezTo>
                      <a:pt x="136" y="30"/>
                      <a:pt x="136" y="30"/>
                      <a:pt x="136" y="30"/>
                    </a:cubicBezTo>
                    <a:cubicBezTo>
                      <a:pt x="136" y="28"/>
                      <a:pt x="135" y="25"/>
                      <a:pt x="133" y="24"/>
                    </a:cubicBezTo>
                    <a:cubicBezTo>
                      <a:pt x="100" y="0"/>
                      <a:pt x="57" y="0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2" y="25"/>
                      <a:pt x="21" y="28"/>
                      <a:pt x="21" y="3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82"/>
                      <a:pt x="23" y="84"/>
                      <a:pt x="25" y="84"/>
                    </a:cubicBezTo>
                    <a:close/>
                    <a:moveTo>
                      <a:pt x="83" y="35"/>
                    </a:moveTo>
                    <a:cubicBezTo>
                      <a:pt x="83" y="32"/>
                      <a:pt x="84" y="31"/>
                      <a:pt x="87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6" y="31"/>
                      <a:pt x="128" y="32"/>
                      <a:pt x="128" y="35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3"/>
                      <a:pt x="126" y="55"/>
                      <a:pt x="124" y="55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4" y="55"/>
                      <a:pt x="83" y="53"/>
                      <a:pt x="83" y="51"/>
                    </a:cubicBezTo>
                    <a:lnTo>
                      <a:pt x="83" y="35"/>
                    </a:lnTo>
                    <a:close/>
                    <a:moveTo>
                      <a:pt x="29" y="35"/>
                    </a:moveTo>
                    <a:cubicBezTo>
                      <a:pt x="29" y="32"/>
                      <a:pt x="31" y="31"/>
                      <a:pt x="33" y="31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3" y="31"/>
                      <a:pt x="74" y="32"/>
                      <a:pt x="74" y="35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3"/>
                      <a:pt x="73" y="55"/>
                      <a:pt x="70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1" y="55"/>
                      <a:pt x="29" y="53"/>
                      <a:pt x="29" y="51"/>
                    </a:cubicBezTo>
                    <a:lnTo>
                      <a:pt x="29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1801081523010557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205" y="-635"/>
            <a:ext cx="1134935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08072309584426348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535" y="0"/>
            <a:ext cx="11787505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191226094449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530" y="0"/>
            <a:ext cx="116135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57860" y="572770"/>
            <a:ext cx="7692018" cy="763270"/>
            <a:chOff x="1048" y="580"/>
            <a:chExt cx="11545" cy="1202"/>
          </a:xfrm>
        </p:grpSpPr>
        <p:sp>
          <p:nvSpPr>
            <p:cNvPr id="2" name="文本框 1"/>
            <p:cNvSpPr txBox="1"/>
            <p:nvPr/>
          </p:nvSpPr>
          <p:spPr>
            <a:xfrm>
              <a:off x="2444" y="624"/>
              <a:ext cx="1014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>
                  <a:latin typeface="微软雅黑" panose="020B0503020204020204" pitchFamily="34" charset="-122"/>
                  <a:sym typeface="+mn-ea"/>
                </a:rPr>
                <a:t>三、城市轨道交通人才需求</a:t>
              </a:r>
              <a:endParaRPr lang="zh-CN" altLang="en-US" sz="4000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48" y="580"/>
              <a:ext cx="1202" cy="1202"/>
              <a:chOff x="1226" y="2594"/>
              <a:chExt cx="1202" cy="1202"/>
            </a:xfrm>
          </p:grpSpPr>
          <p:sp>
            <p:nvSpPr>
              <p:cNvPr id="4" name="Oval 72"/>
              <p:cNvSpPr/>
              <p:nvPr/>
            </p:nvSpPr>
            <p:spPr>
              <a:xfrm>
                <a:off x="1226" y="2594"/>
                <a:ext cx="1202" cy="120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3" rIns="91445" bIns="45723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id-ID" altLang="zh-CN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302020204030203"/>
                  <a:ea typeface="Lato Light" panose="020F0302020204030203"/>
                  <a:cs typeface="Lato Light" panose="020F0302020204030203"/>
                </a:endParaRPr>
              </a:p>
            </p:txBody>
          </p:sp>
          <p:sp>
            <p:nvSpPr>
              <p:cNvPr id="141" name="Freeform 15"/>
              <p:cNvSpPr>
                <a:spLocks noEditPoints="1"/>
              </p:cNvSpPr>
              <p:nvPr/>
            </p:nvSpPr>
            <p:spPr bwMode="auto">
              <a:xfrm>
                <a:off x="1460" y="2836"/>
                <a:ext cx="735" cy="718"/>
              </a:xfrm>
              <a:custGeom>
                <a:avLst/>
                <a:gdLst>
                  <a:gd name="T0" fmla="*/ 148 w 157"/>
                  <a:gd name="T1" fmla="*/ 35 h 158"/>
                  <a:gd name="T2" fmla="*/ 144 w 157"/>
                  <a:gd name="T3" fmla="*/ 64 h 158"/>
                  <a:gd name="T4" fmla="*/ 153 w 157"/>
                  <a:gd name="T5" fmla="*/ 68 h 158"/>
                  <a:gd name="T6" fmla="*/ 157 w 157"/>
                  <a:gd name="T7" fmla="*/ 39 h 158"/>
                  <a:gd name="T8" fmla="*/ 17 w 157"/>
                  <a:gd name="T9" fmla="*/ 154 h 158"/>
                  <a:gd name="T10" fmla="*/ 37 w 157"/>
                  <a:gd name="T11" fmla="*/ 158 h 158"/>
                  <a:gd name="T12" fmla="*/ 41 w 157"/>
                  <a:gd name="T13" fmla="*/ 138 h 158"/>
                  <a:gd name="T14" fmla="*/ 17 w 157"/>
                  <a:gd name="T15" fmla="*/ 154 h 158"/>
                  <a:gd name="T16" fmla="*/ 9 w 157"/>
                  <a:gd name="T17" fmla="*/ 35 h 158"/>
                  <a:gd name="T18" fmla="*/ 0 w 157"/>
                  <a:gd name="T19" fmla="*/ 39 h 158"/>
                  <a:gd name="T20" fmla="*/ 4 w 157"/>
                  <a:gd name="T21" fmla="*/ 68 h 158"/>
                  <a:gd name="T22" fmla="*/ 13 w 157"/>
                  <a:gd name="T23" fmla="*/ 64 h 158"/>
                  <a:gd name="T24" fmla="*/ 116 w 157"/>
                  <a:gd name="T25" fmla="*/ 154 h 158"/>
                  <a:gd name="T26" fmla="*/ 136 w 157"/>
                  <a:gd name="T27" fmla="*/ 158 h 158"/>
                  <a:gd name="T28" fmla="*/ 140 w 157"/>
                  <a:gd name="T29" fmla="*/ 138 h 158"/>
                  <a:gd name="T30" fmla="*/ 116 w 157"/>
                  <a:gd name="T31" fmla="*/ 154 h 158"/>
                  <a:gd name="T32" fmla="*/ 116 w 157"/>
                  <a:gd name="T33" fmla="*/ 92 h 158"/>
                  <a:gd name="T34" fmla="*/ 112 w 157"/>
                  <a:gd name="T35" fmla="*/ 79 h 158"/>
                  <a:gd name="T36" fmla="*/ 41 w 157"/>
                  <a:gd name="T37" fmla="*/ 84 h 158"/>
                  <a:gd name="T38" fmla="*/ 17 w 157"/>
                  <a:gd name="T39" fmla="*/ 92 h 158"/>
                  <a:gd name="T40" fmla="*/ 13 w 157"/>
                  <a:gd name="T41" fmla="*/ 125 h 158"/>
                  <a:gd name="T42" fmla="*/ 140 w 157"/>
                  <a:gd name="T43" fmla="*/ 129 h 158"/>
                  <a:gd name="T44" fmla="*/ 144 w 157"/>
                  <a:gd name="T45" fmla="*/ 96 h 158"/>
                  <a:gd name="T46" fmla="*/ 31 w 157"/>
                  <a:gd name="T47" fmla="*/ 121 h 158"/>
                  <a:gd name="T48" fmla="*/ 31 w 157"/>
                  <a:gd name="T49" fmla="*/ 101 h 158"/>
                  <a:gd name="T50" fmla="*/ 31 w 157"/>
                  <a:gd name="T51" fmla="*/ 121 h 158"/>
                  <a:gd name="T52" fmla="*/ 103 w 157"/>
                  <a:gd name="T53" fmla="*/ 117 h 158"/>
                  <a:gd name="T54" fmla="*/ 50 w 157"/>
                  <a:gd name="T55" fmla="*/ 113 h 158"/>
                  <a:gd name="T56" fmla="*/ 54 w 157"/>
                  <a:gd name="T57" fmla="*/ 84 h 158"/>
                  <a:gd name="T58" fmla="*/ 107 w 157"/>
                  <a:gd name="T59" fmla="*/ 88 h 158"/>
                  <a:gd name="T60" fmla="*/ 126 w 157"/>
                  <a:gd name="T61" fmla="*/ 121 h 158"/>
                  <a:gd name="T62" fmla="*/ 126 w 157"/>
                  <a:gd name="T63" fmla="*/ 101 h 158"/>
                  <a:gd name="T64" fmla="*/ 126 w 157"/>
                  <a:gd name="T65" fmla="*/ 121 h 158"/>
                  <a:gd name="T66" fmla="*/ 32 w 157"/>
                  <a:gd name="T67" fmla="*/ 84 h 158"/>
                  <a:gd name="T68" fmla="*/ 36 w 157"/>
                  <a:gd name="T69" fmla="*/ 72 h 158"/>
                  <a:gd name="T70" fmla="*/ 125 w 157"/>
                  <a:gd name="T71" fmla="*/ 80 h 158"/>
                  <a:gd name="T72" fmla="*/ 133 w 157"/>
                  <a:gd name="T73" fmla="*/ 84 h 158"/>
                  <a:gd name="T74" fmla="*/ 136 w 157"/>
                  <a:gd name="T75" fmla="*/ 30 h 158"/>
                  <a:gd name="T76" fmla="*/ 24 w 157"/>
                  <a:gd name="T77" fmla="*/ 24 h 158"/>
                  <a:gd name="T78" fmla="*/ 21 w 157"/>
                  <a:gd name="T79" fmla="*/ 30 h 158"/>
                  <a:gd name="T80" fmla="*/ 25 w 157"/>
                  <a:gd name="T81" fmla="*/ 84 h 158"/>
                  <a:gd name="T82" fmla="*/ 87 w 157"/>
                  <a:gd name="T83" fmla="*/ 31 h 158"/>
                  <a:gd name="T84" fmla="*/ 128 w 157"/>
                  <a:gd name="T85" fmla="*/ 35 h 158"/>
                  <a:gd name="T86" fmla="*/ 124 w 157"/>
                  <a:gd name="T87" fmla="*/ 55 h 158"/>
                  <a:gd name="T88" fmla="*/ 83 w 157"/>
                  <a:gd name="T89" fmla="*/ 51 h 158"/>
                  <a:gd name="T90" fmla="*/ 29 w 157"/>
                  <a:gd name="T91" fmla="*/ 35 h 158"/>
                  <a:gd name="T92" fmla="*/ 70 w 157"/>
                  <a:gd name="T93" fmla="*/ 31 h 158"/>
                  <a:gd name="T94" fmla="*/ 74 w 157"/>
                  <a:gd name="T95" fmla="*/ 51 h 158"/>
                  <a:gd name="T96" fmla="*/ 33 w 157"/>
                  <a:gd name="T97" fmla="*/ 55 h 158"/>
                  <a:gd name="T98" fmla="*/ 29 w 157"/>
                  <a:gd name="T99" fmla="*/ 3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7" h="158">
                    <a:moveTo>
                      <a:pt x="153" y="35"/>
                    </a:moveTo>
                    <a:cubicBezTo>
                      <a:pt x="148" y="35"/>
                      <a:pt x="148" y="35"/>
                      <a:pt x="148" y="35"/>
                    </a:cubicBezTo>
                    <a:cubicBezTo>
                      <a:pt x="146" y="35"/>
                      <a:pt x="144" y="37"/>
                      <a:pt x="144" y="39"/>
                    </a:cubicBezTo>
                    <a:cubicBezTo>
                      <a:pt x="144" y="64"/>
                      <a:pt x="144" y="64"/>
                      <a:pt x="144" y="64"/>
                    </a:cubicBezTo>
                    <a:cubicBezTo>
                      <a:pt x="144" y="66"/>
                      <a:pt x="146" y="68"/>
                      <a:pt x="148" y="68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55" y="68"/>
                      <a:pt x="157" y="66"/>
                      <a:pt x="157" y="64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37"/>
                      <a:pt x="155" y="35"/>
                      <a:pt x="153" y="35"/>
                    </a:cubicBezTo>
                    <a:close/>
                    <a:moveTo>
                      <a:pt x="17" y="154"/>
                    </a:moveTo>
                    <a:cubicBezTo>
                      <a:pt x="17" y="156"/>
                      <a:pt x="19" y="158"/>
                      <a:pt x="21" y="158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40" y="158"/>
                      <a:pt x="41" y="156"/>
                      <a:pt x="41" y="154"/>
                    </a:cubicBezTo>
                    <a:cubicBezTo>
                      <a:pt x="41" y="138"/>
                      <a:pt x="41" y="138"/>
                      <a:pt x="41" y="138"/>
                    </a:cubicBezTo>
                    <a:cubicBezTo>
                      <a:pt x="17" y="138"/>
                      <a:pt x="17" y="138"/>
                      <a:pt x="17" y="138"/>
                    </a:cubicBezTo>
                    <a:lnTo>
                      <a:pt x="17" y="154"/>
                    </a:lnTo>
                    <a:close/>
                    <a:moveTo>
                      <a:pt x="13" y="39"/>
                    </a:moveTo>
                    <a:cubicBezTo>
                      <a:pt x="13" y="37"/>
                      <a:pt x="11" y="35"/>
                      <a:pt x="9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6"/>
                      <a:pt x="2" y="68"/>
                      <a:pt x="4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11" y="68"/>
                      <a:pt x="13" y="66"/>
                      <a:pt x="13" y="64"/>
                    </a:cubicBezTo>
                    <a:lnTo>
                      <a:pt x="13" y="39"/>
                    </a:lnTo>
                    <a:close/>
                    <a:moveTo>
                      <a:pt x="116" y="154"/>
                    </a:moveTo>
                    <a:cubicBezTo>
                      <a:pt x="116" y="156"/>
                      <a:pt x="117" y="158"/>
                      <a:pt x="120" y="158"/>
                    </a:cubicBezTo>
                    <a:cubicBezTo>
                      <a:pt x="136" y="158"/>
                      <a:pt x="136" y="158"/>
                      <a:pt x="136" y="158"/>
                    </a:cubicBezTo>
                    <a:cubicBezTo>
                      <a:pt x="138" y="158"/>
                      <a:pt x="140" y="156"/>
                      <a:pt x="140" y="154"/>
                    </a:cubicBezTo>
                    <a:cubicBezTo>
                      <a:pt x="140" y="138"/>
                      <a:pt x="140" y="138"/>
                      <a:pt x="140" y="138"/>
                    </a:cubicBezTo>
                    <a:cubicBezTo>
                      <a:pt x="116" y="138"/>
                      <a:pt x="116" y="138"/>
                      <a:pt x="116" y="138"/>
                    </a:cubicBezTo>
                    <a:lnTo>
                      <a:pt x="116" y="154"/>
                    </a:lnTo>
                    <a:close/>
                    <a:moveTo>
                      <a:pt x="140" y="92"/>
                    </a:moveTo>
                    <a:cubicBezTo>
                      <a:pt x="116" y="92"/>
                      <a:pt x="116" y="92"/>
                      <a:pt x="116" y="92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16" y="82"/>
                      <a:pt x="114" y="79"/>
                      <a:pt x="112" y="79"/>
                    </a:cubicBezTo>
                    <a:cubicBezTo>
                      <a:pt x="90" y="70"/>
                      <a:pt x="67" y="70"/>
                      <a:pt x="45" y="79"/>
                    </a:cubicBezTo>
                    <a:cubicBezTo>
                      <a:pt x="43" y="79"/>
                      <a:pt x="41" y="82"/>
                      <a:pt x="41" y="84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5" y="92"/>
                      <a:pt x="13" y="94"/>
                      <a:pt x="13" y="96"/>
                    </a:cubicBezTo>
                    <a:cubicBezTo>
                      <a:pt x="13" y="125"/>
                      <a:pt x="13" y="125"/>
                      <a:pt x="13" y="125"/>
                    </a:cubicBezTo>
                    <a:cubicBezTo>
                      <a:pt x="13" y="128"/>
                      <a:pt x="15" y="129"/>
                      <a:pt x="17" y="129"/>
                    </a:cubicBezTo>
                    <a:cubicBezTo>
                      <a:pt x="140" y="129"/>
                      <a:pt x="140" y="129"/>
                      <a:pt x="140" y="129"/>
                    </a:cubicBezTo>
                    <a:cubicBezTo>
                      <a:pt x="143" y="129"/>
                      <a:pt x="144" y="128"/>
                      <a:pt x="144" y="125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44" y="94"/>
                      <a:pt x="143" y="92"/>
                      <a:pt x="140" y="92"/>
                    </a:cubicBezTo>
                    <a:close/>
                    <a:moveTo>
                      <a:pt x="31" y="121"/>
                    </a:moveTo>
                    <a:cubicBezTo>
                      <a:pt x="26" y="121"/>
                      <a:pt x="21" y="117"/>
                      <a:pt x="21" y="111"/>
                    </a:cubicBezTo>
                    <a:cubicBezTo>
                      <a:pt x="21" y="105"/>
                      <a:pt x="26" y="101"/>
                      <a:pt x="31" y="101"/>
                    </a:cubicBezTo>
                    <a:cubicBezTo>
                      <a:pt x="37" y="101"/>
                      <a:pt x="41" y="105"/>
                      <a:pt x="41" y="111"/>
                    </a:cubicBezTo>
                    <a:cubicBezTo>
                      <a:pt x="41" y="117"/>
                      <a:pt x="37" y="121"/>
                      <a:pt x="31" y="121"/>
                    </a:cubicBezTo>
                    <a:close/>
                    <a:moveTo>
                      <a:pt x="107" y="113"/>
                    </a:moveTo>
                    <a:cubicBezTo>
                      <a:pt x="107" y="115"/>
                      <a:pt x="105" y="117"/>
                      <a:pt x="103" y="117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2" y="117"/>
                      <a:pt x="50" y="115"/>
                      <a:pt x="50" y="113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6"/>
                      <a:pt x="52" y="84"/>
                      <a:pt x="54" y="84"/>
                    </a:cubicBezTo>
                    <a:cubicBezTo>
                      <a:pt x="103" y="84"/>
                      <a:pt x="103" y="84"/>
                      <a:pt x="103" y="84"/>
                    </a:cubicBezTo>
                    <a:cubicBezTo>
                      <a:pt x="105" y="84"/>
                      <a:pt x="107" y="86"/>
                      <a:pt x="107" y="88"/>
                    </a:cubicBezTo>
                    <a:lnTo>
                      <a:pt x="107" y="113"/>
                    </a:lnTo>
                    <a:close/>
                    <a:moveTo>
                      <a:pt x="126" y="121"/>
                    </a:moveTo>
                    <a:cubicBezTo>
                      <a:pt x="120" y="121"/>
                      <a:pt x="116" y="117"/>
                      <a:pt x="116" y="111"/>
                    </a:cubicBezTo>
                    <a:cubicBezTo>
                      <a:pt x="116" y="105"/>
                      <a:pt x="120" y="101"/>
                      <a:pt x="126" y="101"/>
                    </a:cubicBezTo>
                    <a:cubicBezTo>
                      <a:pt x="132" y="101"/>
                      <a:pt x="136" y="105"/>
                      <a:pt x="136" y="111"/>
                    </a:cubicBezTo>
                    <a:cubicBezTo>
                      <a:pt x="136" y="117"/>
                      <a:pt x="132" y="121"/>
                      <a:pt x="126" y="121"/>
                    </a:cubicBezTo>
                    <a:close/>
                    <a:moveTo>
                      <a:pt x="25" y="84"/>
                    </a:move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77"/>
                      <a:pt x="34" y="73"/>
                      <a:pt x="36" y="72"/>
                    </a:cubicBezTo>
                    <a:cubicBezTo>
                      <a:pt x="64" y="60"/>
                      <a:pt x="94" y="60"/>
                      <a:pt x="121" y="72"/>
                    </a:cubicBezTo>
                    <a:cubicBezTo>
                      <a:pt x="123" y="73"/>
                      <a:pt x="125" y="77"/>
                      <a:pt x="125" y="80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35" y="84"/>
                      <a:pt x="136" y="82"/>
                      <a:pt x="136" y="80"/>
                    </a:cubicBezTo>
                    <a:cubicBezTo>
                      <a:pt x="136" y="30"/>
                      <a:pt x="136" y="30"/>
                      <a:pt x="136" y="30"/>
                    </a:cubicBezTo>
                    <a:cubicBezTo>
                      <a:pt x="136" y="28"/>
                      <a:pt x="135" y="25"/>
                      <a:pt x="133" y="24"/>
                    </a:cubicBezTo>
                    <a:cubicBezTo>
                      <a:pt x="100" y="0"/>
                      <a:pt x="57" y="0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2" y="25"/>
                      <a:pt x="21" y="28"/>
                      <a:pt x="21" y="3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82"/>
                      <a:pt x="23" y="84"/>
                      <a:pt x="25" y="84"/>
                    </a:cubicBezTo>
                    <a:close/>
                    <a:moveTo>
                      <a:pt x="83" y="35"/>
                    </a:moveTo>
                    <a:cubicBezTo>
                      <a:pt x="83" y="32"/>
                      <a:pt x="84" y="31"/>
                      <a:pt x="87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6" y="31"/>
                      <a:pt x="128" y="32"/>
                      <a:pt x="128" y="35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3"/>
                      <a:pt x="126" y="55"/>
                      <a:pt x="124" y="55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4" y="55"/>
                      <a:pt x="83" y="53"/>
                      <a:pt x="83" y="51"/>
                    </a:cubicBezTo>
                    <a:lnTo>
                      <a:pt x="83" y="35"/>
                    </a:lnTo>
                    <a:close/>
                    <a:moveTo>
                      <a:pt x="29" y="35"/>
                    </a:moveTo>
                    <a:cubicBezTo>
                      <a:pt x="29" y="32"/>
                      <a:pt x="31" y="31"/>
                      <a:pt x="33" y="31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3" y="31"/>
                      <a:pt x="74" y="32"/>
                      <a:pt x="74" y="35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3"/>
                      <a:pt x="73" y="55"/>
                      <a:pt x="70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1" y="55"/>
                      <a:pt x="29" y="53"/>
                      <a:pt x="29" y="51"/>
                    </a:cubicBezTo>
                    <a:lnTo>
                      <a:pt x="29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3804" b="8733"/>
          <a:stretch>
            <a:fillRect/>
          </a:stretch>
        </p:blipFill>
        <p:spPr>
          <a:xfrm>
            <a:off x="941070" y="1513205"/>
            <a:ext cx="9638030" cy="4741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1747520" y="926465"/>
            <a:ext cx="8526780" cy="5004435"/>
            <a:chOff x="4443" y="3225"/>
            <a:chExt cx="9760" cy="5178"/>
          </a:xfrm>
        </p:grpSpPr>
        <p:grpSp>
          <p:nvGrpSpPr>
            <p:cNvPr id="49154" name="组合 4"/>
            <p:cNvGrpSpPr/>
            <p:nvPr/>
          </p:nvGrpSpPr>
          <p:grpSpPr>
            <a:xfrm>
              <a:off x="9745" y="3225"/>
              <a:ext cx="4458" cy="5178"/>
              <a:chOff x="4265036" y="2547856"/>
              <a:chExt cx="2831955" cy="3287713"/>
            </a:xfrm>
          </p:grpSpPr>
          <p:sp>
            <p:nvSpPr>
              <p:cNvPr id="49155" name="MH_SubTitle_1"/>
              <p:cNvSpPr/>
              <p:nvPr>
                <p:custDataLst>
                  <p:tags r:id="rId1"/>
                </p:custDataLst>
              </p:nvPr>
            </p:nvSpPr>
            <p:spPr>
              <a:xfrm>
                <a:off x="4553961" y="2565319"/>
                <a:ext cx="2543030" cy="323850"/>
              </a:xfrm>
              <a:prstGeom prst="rect">
                <a:avLst/>
              </a:prstGeom>
              <a:solidFill>
                <a:srgbClr val="FFFAE9"/>
              </a:solidFill>
              <a:ln w="12700">
                <a:noFill/>
              </a:ln>
            </p:spPr>
            <p:txBody>
              <a:bodyPr anchor="ctr"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轨道交通运营管理人才</a:t>
                </a:r>
                <a:endParaRPr lang="zh-CN" altLang="en-US" dirty="0">
                  <a:solidFill>
                    <a:srgbClr val="C59B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156" name="MH_Other_2"/>
              <p:cNvSpPr/>
              <p:nvPr>
                <p:custDataLst>
                  <p:tags r:id="rId2"/>
                </p:custDataLst>
              </p:nvPr>
            </p:nvSpPr>
            <p:spPr>
              <a:xfrm>
                <a:off x="4265036" y="2547856"/>
                <a:ext cx="360362" cy="360363"/>
              </a:xfrm>
              <a:prstGeom prst="ellipse">
                <a:avLst/>
              </a:prstGeom>
              <a:solidFill>
                <a:srgbClr val="F2BE00"/>
              </a:solidFill>
              <a:ln w="381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/>
                <a:r>
                  <a:rPr lang="en-US" altLang="zh-CN" dirty="0">
                    <a:solidFill>
                      <a:srgbClr val="FFFFFF"/>
                    </a:solidFill>
                    <a:latin typeface="Calibri" panose="020F0502020204030204"/>
                    <a:ea typeface="宋体" panose="02010600030101010101" pitchFamily="2" charset="-122"/>
                  </a:rPr>
                  <a:t>1</a:t>
                </a:r>
                <a:endParaRPr lang="zh-CN" altLang="en-US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9157" name="MH_SubTitle_2"/>
              <p:cNvSpPr/>
              <p:nvPr>
                <p:custDataLst>
                  <p:tags r:id="rId3"/>
                </p:custDataLst>
              </p:nvPr>
            </p:nvSpPr>
            <p:spPr>
              <a:xfrm>
                <a:off x="4553961" y="3151106"/>
                <a:ext cx="2543030" cy="323850"/>
              </a:xfrm>
              <a:prstGeom prst="rect">
                <a:avLst/>
              </a:prstGeom>
              <a:solidFill>
                <a:srgbClr val="FFFAE9"/>
              </a:solidFill>
              <a:ln w="12700">
                <a:noFill/>
              </a:ln>
            </p:spPr>
            <p:txBody>
              <a:bodyPr anchor="ctr"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轨道交通工程人才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158" name="MH_Other_3"/>
              <p:cNvSpPr/>
              <p:nvPr>
                <p:custDataLst>
                  <p:tags r:id="rId4"/>
                </p:custDataLst>
              </p:nvPr>
            </p:nvSpPr>
            <p:spPr>
              <a:xfrm>
                <a:off x="4265036" y="3133644"/>
                <a:ext cx="360362" cy="358775"/>
              </a:xfrm>
              <a:prstGeom prst="ellipse">
                <a:avLst/>
              </a:prstGeom>
              <a:solidFill>
                <a:srgbClr val="F2BE00"/>
              </a:solidFill>
              <a:ln w="381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/>
                <a:r>
                  <a:rPr lang="en-US" altLang="zh-CN" dirty="0">
                    <a:solidFill>
                      <a:srgbClr val="FFFFFF"/>
                    </a:solidFill>
                    <a:latin typeface="Calibri" panose="020F0502020204030204"/>
                    <a:ea typeface="宋体" panose="02010600030101010101" pitchFamily="2" charset="-122"/>
                  </a:rPr>
                  <a:t>2</a:t>
                </a:r>
                <a:endParaRPr lang="zh-CN" altLang="en-US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9159" name="MH_SubTitle_3"/>
              <p:cNvSpPr/>
              <p:nvPr>
                <p:custDataLst>
                  <p:tags r:id="rId5"/>
                </p:custDataLst>
              </p:nvPr>
            </p:nvSpPr>
            <p:spPr>
              <a:xfrm>
                <a:off x="4553961" y="3736894"/>
                <a:ext cx="2543030" cy="323850"/>
              </a:xfrm>
              <a:prstGeom prst="rect">
                <a:avLst/>
              </a:prstGeom>
              <a:solidFill>
                <a:srgbClr val="FFFAE9"/>
              </a:solidFill>
              <a:ln w="12700">
                <a:noFill/>
              </a:ln>
            </p:spPr>
            <p:txBody>
              <a:bodyPr anchor="ctr"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轨道交通通信信号人才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160" name="MH_Other_4"/>
              <p:cNvSpPr/>
              <p:nvPr>
                <p:custDataLst>
                  <p:tags r:id="rId6"/>
                </p:custDataLst>
              </p:nvPr>
            </p:nvSpPr>
            <p:spPr>
              <a:xfrm>
                <a:off x="4265036" y="3717844"/>
                <a:ext cx="360362" cy="360362"/>
              </a:xfrm>
              <a:prstGeom prst="ellipse">
                <a:avLst/>
              </a:prstGeom>
              <a:solidFill>
                <a:srgbClr val="F2BE00"/>
              </a:solidFill>
              <a:ln w="381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/>
                <a:r>
                  <a:rPr lang="en-US" altLang="zh-CN" dirty="0">
                    <a:solidFill>
                      <a:srgbClr val="FFFFFF"/>
                    </a:solidFill>
                    <a:latin typeface="Calibri" panose="020F0502020204030204"/>
                    <a:ea typeface="宋体" panose="02010600030101010101" pitchFamily="2" charset="-122"/>
                  </a:rPr>
                  <a:t>3</a:t>
                </a:r>
                <a:endParaRPr lang="zh-CN" altLang="en-US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9161" name="MH_SubTitle_4"/>
              <p:cNvSpPr/>
              <p:nvPr>
                <p:custDataLst>
                  <p:tags r:id="rId7"/>
                </p:custDataLst>
              </p:nvPr>
            </p:nvSpPr>
            <p:spPr>
              <a:xfrm>
                <a:off x="4553961" y="4321094"/>
                <a:ext cx="2543030" cy="325437"/>
              </a:xfrm>
              <a:prstGeom prst="rect">
                <a:avLst/>
              </a:prstGeom>
              <a:solidFill>
                <a:srgbClr val="FFFAE9"/>
              </a:solidFill>
              <a:ln w="12700">
                <a:noFill/>
              </a:ln>
            </p:spPr>
            <p:txBody>
              <a:bodyPr anchor="ctr"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机电设备人才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162" name="MH_Other_5"/>
              <p:cNvSpPr/>
              <p:nvPr>
                <p:custDataLst>
                  <p:tags r:id="rId8"/>
                </p:custDataLst>
              </p:nvPr>
            </p:nvSpPr>
            <p:spPr>
              <a:xfrm>
                <a:off x="4265036" y="4303631"/>
                <a:ext cx="360362" cy="360363"/>
              </a:xfrm>
              <a:prstGeom prst="ellipse">
                <a:avLst/>
              </a:prstGeom>
              <a:solidFill>
                <a:srgbClr val="F2BE00"/>
              </a:solidFill>
              <a:ln w="381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/>
                <a:r>
                  <a:rPr lang="en-US" altLang="zh-CN" dirty="0">
                    <a:solidFill>
                      <a:srgbClr val="FFFFFF"/>
                    </a:solidFill>
                    <a:latin typeface="Calibri" panose="020F0502020204030204"/>
                    <a:ea typeface="宋体" panose="02010600030101010101" pitchFamily="2" charset="-122"/>
                  </a:rPr>
                  <a:t>4</a:t>
                </a:r>
                <a:endParaRPr lang="zh-CN" altLang="en-US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9163" name="MH_SubTitle_5"/>
              <p:cNvSpPr/>
              <p:nvPr>
                <p:custDataLst>
                  <p:tags r:id="rId9"/>
                </p:custDataLst>
              </p:nvPr>
            </p:nvSpPr>
            <p:spPr>
              <a:xfrm>
                <a:off x="4553961" y="4906881"/>
                <a:ext cx="2543030" cy="323850"/>
              </a:xfrm>
              <a:prstGeom prst="rect">
                <a:avLst/>
              </a:prstGeom>
              <a:solidFill>
                <a:srgbClr val="FFFAE9"/>
              </a:solidFill>
              <a:ln w="12700">
                <a:noFill/>
              </a:ln>
            </p:spPr>
            <p:txBody>
              <a:bodyPr anchor="ctr"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车辆技术人才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164" name="MH_Other_6"/>
              <p:cNvSpPr/>
              <p:nvPr>
                <p:custDataLst>
                  <p:tags r:id="rId10"/>
                </p:custDataLst>
              </p:nvPr>
            </p:nvSpPr>
            <p:spPr>
              <a:xfrm>
                <a:off x="4265036" y="4889419"/>
                <a:ext cx="360362" cy="360362"/>
              </a:xfrm>
              <a:prstGeom prst="ellipse">
                <a:avLst/>
              </a:prstGeom>
              <a:solidFill>
                <a:srgbClr val="F2BE00"/>
              </a:solidFill>
              <a:ln w="381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/>
                <a:r>
                  <a:rPr lang="en-US" altLang="zh-CN" dirty="0">
                    <a:solidFill>
                      <a:srgbClr val="FFFFFF"/>
                    </a:solidFill>
                    <a:latin typeface="Calibri" panose="020F0502020204030204"/>
                    <a:ea typeface="宋体" panose="02010600030101010101" pitchFamily="2" charset="-122"/>
                  </a:rPr>
                  <a:t>5</a:t>
                </a:r>
                <a:endParaRPr lang="zh-CN" altLang="en-US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9165" name="MH_SubTitle_6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53961" y="5492669"/>
                <a:ext cx="2543030" cy="323850"/>
              </a:xfrm>
              <a:prstGeom prst="rect">
                <a:avLst/>
              </a:prstGeom>
              <a:solidFill>
                <a:srgbClr val="FFFAE9"/>
              </a:solidFill>
              <a:ln w="12700">
                <a:noFill/>
              </a:ln>
            </p:spPr>
            <p:txBody>
              <a:bodyPr anchor="ctr"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供电工程与接触网人才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166" name="MH_Other_7"/>
              <p:cNvSpPr/>
              <p:nvPr>
                <p:custDataLst>
                  <p:tags r:id="rId12"/>
                </p:custDataLst>
              </p:nvPr>
            </p:nvSpPr>
            <p:spPr>
              <a:xfrm>
                <a:off x="4265036" y="5475206"/>
                <a:ext cx="360362" cy="360363"/>
              </a:xfrm>
              <a:prstGeom prst="ellipse">
                <a:avLst/>
              </a:prstGeom>
              <a:solidFill>
                <a:srgbClr val="F2BE00"/>
              </a:solidFill>
              <a:ln w="381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/>
                <a:r>
                  <a:rPr lang="en-US" altLang="zh-CN" dirty="0">
                    <a:solidFill>
                      <a:srgbClr val="FFFFFF"/>
                    </a:solidFill>
                    <a:latin typeface="Calibri" panose="020F0502020204030204"/>
                    <a:ea typeface="宋体" panose="02010600030101010101" pitchFamily="2" charset="-122"/>
                  </a:rPr>
                  <a:t>6</a:t>
                </a:r>
                <a:endParaRPr lang="zh-CN" altLang="en-US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9167" name="MH_Title_1"/>
            <p:cNvSpPr/>
            <p:nvPr>
              <p:custDataLst>
                <p:tags r:id="rId13"/>
              </p:custDataLst>
            </p:nvPr>
          </p:nvSpPr>
          <p:spPr>
            <a:xfrm>
              <a:off x="4443" y="4693"/>
              <a:ext cx="2300" cy="2302"/>
            </a:xfrm>
            <a:prstGeom prst="ellipse">
              <a:avLst/>
            </a:prstGeom>
            <a:solidFill>
              <a:srgbClr val="F2BE00"/>
            </a:solidFill>
            <a:ln w="76200">
              <a:noFill/>
            </a:ln>
          </p:spPr>
          <p:txBody>
            <a:bodyPr lIns="0" tIns="0" rIns="0" bIns="0" anchor="ctr"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急需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人才</a:t>
              </a: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168" name="MH_Other_1"/>
            <p:cNvSpPr/>
            <p:nvPr>
              <p:custDataLst>
                <p:tags r:id="rId14"/>
              </p:custDataLst>
            </p:nvPr>
          </p:nvSpPr>
          <p:spPr>
            <a:xfrm rot="-5400000">
              <a:off x="5410" y="4318"/>
              <a:ext cx="5120" cy="3050"/>
            </a:xfrm>
            <a:custGeom>
              <a:avLst/>
              <a:gdLst/>
              <a:ahLst/>
              <a:cxnLst>
                <a:cxn ang="0">
                  <a:pos x="1161401" y="0"/>
                </a:cxn>
                <a:cxn ang="0">
                  <a:pos x="1188052" y="34873"/>
                </a:cxn>
                <a:cxn ang="0">
                  <a:pos x="1625600" y="200113"/>
                </a:cxn>
                <a:cxn ang="0">
                  <a:pos x="2063147" y="34873"/>
                </a:cxn>
                <a:cxn ang="0">
                  <a:pos x="2089798" y="0"/>
                </a:cxn>
                <a:cxn ang="0">
                  <a:pos x="3251200" y="1936750"/>
                </a:cxn>
                <a:cxn ang="0">
                  <a:pos x="0" y="1936750"/>
                </a:cxn>
              </a:cxnLst>
              <a:pathLst>
                <a:path w="2883578" h="2418446">
                  <a:moveTo>
                    <a:pt x="1030079" y="0"/>
                  </a:moveTo>
                  <a:lnTo>
                    <a:pt x="1053716" y="43547"/>
                  </a:lnTo>
                  <a:cubicBezTo>
                    <a:pt x="1137819" y="168036"/>
                    <a:pt x="1280246" y="249884"/>
                    <a:pt x="1441789" y="249884"/>
                  </a:cubicBezTo>
                  <a:cubicBezTo>
                    <a:pt x="1603332" y="249884"/>
                    <a:pt x="1745759" y="168036"/>
                    <a:pt x="1829862" y="43547"/>
                  </a:cubicBezTo>
                  <a:lnTo>
                    <a:pt x="1853499" y="0"/>
                  </a:lnTo>
                  <a:lnTo>
                    <a:pt x="2883578" y="2418446"/>
                  </a:lnTo>
                  <a:lnTo>
                    <a:pt x="0" y="2418446"/>
                  </a:lnTo>
                  <a:close/>
                </a:path>
              </a:pathLst>
            </a:custGeom>
            <a:gradFill rotWithShape="1">
              <a:gsLst>
                <a:gs pos="0">
                  <a:srgbClr val="FFDF6B">
                    <a:alpha val="84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/>
              <a:tileRect/>
            </a:gradFill>
            <a:ln w="12700">
              <a:noFill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圆角矩形 14"/>
          <p:cNvSpPr/>
          <p:nvPr/>
        </p:nvSpPr>
        <p:spPr>
          <a:xfrm>
            <a:off x="2143125" y="5105400"/>
            <a:ext cx="2876550" cy="609600"/>
          </a:xfrm>
          <a:prstGeom prst="roundRect">
            <a:avLst/>
          </a:prstGeom>
          <a:solidFill>
            <a:srgbClr val="1362B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143125" y="1657350"/>
            <a:ext cx="2876550" cy="609600"/>
          </a:xfrm>
          <a:prstGeom prst="roundRect">
            <a:avLst/>
          </a:prstGeom>
          <a:solidFill>
            <a:srgbClr val="1362B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792788" y="1657350"/>
            <a:ext cx="2876550" cy="609600"/>
          </a:xfrm>
          <a:prstGeom prst="roundRect">
            <a:avLst/>
          </a:prstGeom>
          <a:solidFill>
            <a:srgbClr val="1362B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143125" y="2700338"/>
            <a:ext cx="2876550" cy="609600"/>
          </a:xfrm>
          <a:prstGeom prst="roundRect">
            <a:avLst/>
          </a:prstGeom>
          <a:solidFill>
            <a:srgbClr val="1362B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792788" y="2700338"/>
            <a:ext cx="2876550" cy="609600"/>
          </a:xfrm>
          <a:prstGeom prst="roundRect">
            <a:avLst/>
          </a:prstGeom>
          <a:solidFill>
            <a:srgbClr val="1362B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143125" y="3843338"/>
            <a:ext cx="2876550" cy="609600"/>
          </a:xfrm>
          <a:prstGeom prst="roundRect">
            <a:avLst/>
          </a:prstGeom>
          <a:solidFill>
            <a:srgbClr val="1362B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792788" y="3843338"/>
            <a:ext cx="2876550" cy="609600"/>
          </a:xfrm>
          <a:prstGeom prst="roundRect">
            <a:avLst/>
          </a:prstGeom>
          <a:solidFill>
            <a:srgbClr val="1362B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08" name="标题 2"/>
          <p:cNvSpPr>
            <a:spLocks noGrp="1" noRot="1"/>
          </p:cNvSpPr>
          <p:nvPr>
            <p:ph type="title"/>
          </p:nvPr>
        </p:nvSpPr>
        <p:spPr>
          <a:xfrm>
            <a:off x="1456690" y="334645"/>
            <a:ext cx="8540750" cy="1143000"/>
          </a:xfrm>
        </p:spPr>
        <p:txBody>
          <a:bodyPr wrap="square" anchor="ctr"/>
          <a:p>
            <a:pPr marL="0" indent="0" algn="l"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3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能力要求：</a:t>
            </a:r>
            <a:endParaRPr lang="zh-CN" altLang="en-US" sz="3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6475" y="1645285"/>
            <a:ext cx="24384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defTabSz="914400"/>
            <a:r>
              <a:rPr lang="zh-CN" altLang="zh-CN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沟通协调</a:t>
            </a:r>
            <a:endParaRPr lang="zh-CN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6663" y="1657350"/>
            <a:ext cx="1828800" cy="798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defTabSz="914400"/>
            <a:r>
              <a:rPr lang="zh-CN" altLang="zh-CN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专业知识</a:t>
            </a:r>
            <a:endParaRPr lang="zh-CN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defTabSz="91440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2700" y="2743200"/>
            <a:ext cx="19812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defTabSz="914400"/>
            <a:r>
              <a:rPr lang="zh-CN" altLang="zh-CN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培训经历</a:t>
            </a:r>
            <a:endParaRPr lang="zh-CN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4763" y="2743200"/>
            <a:ext cx="1752600" cy="7988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defTabSz="914400"/>
            <a:r>
              <a:rPr lang="zh-CN" altLang="zh-CN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工作经验</a:t>
            </a:r>
            <a:endParaRPr lang="zh-CN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defTabSz="91440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4600" y="3929063"/>
            <a:ext cx="20574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defTabSz="914400"/>
            <a:r>
              <a:rPr lang="zh-CN" altLang="zh-CN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技能技巧</a:t>
            </a:r>
            <a:endParaRPr lang="en-US" altLang="zh-CN" sz="28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4763" y="3929063"/>
            <a:ext cx="18288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defTabSz="914400"/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个人素质</a:t>
            </a:r>
            <a:endParaRPr lang="en-US" altLang="zh-CN" sz="28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28875" y="5191125"/>
            <a:ext cx="22860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defTabSz="914400"/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职业素养</a:t>
            </a:r>
            <a:endParaRPr lang="zh-CN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792788" y="5103813"/>
            <a:ext cx="2876550" cy="609600"/>
          </a:xfrm>
          <a:prstGeom prst="roundRect">
            <a:avLst/>
          </a:prstGeom>
          <a:solidFill>
            <a:srgbClr val="1362B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1"/>
          <p:cNvSpPr txBox="1"/>
          <p:nvPr/>
        </p:nvSpPr>
        <p:spPr>
          <a:xfrm>
            <a:off x="6088063" y="5149850"/>
            <a:ext cx="22860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defTabSz="914400"/>
            <a:r>
              <a:rPr lang="zh-CN" altLang="zh-CN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心态良好</a:t>
            </a:r>
            <a:endParaRPr lang="zh-CN" altLang="zh-CN" sz="28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57860" y="572770"/>
            <a:ext cx="7692018" cy="763270"/>
            <a:chOff x="1048" y="580"/>
            <a:chExt cx="11545" cy="1202"/>
          </a:xfrm>
        </p:grpSpPr>
        <p:sp>
          <p:nvSpPr>
            <p:cNvPr id="2" name="文本框 1"/>
            <p:cNvSpPr txBox="1"/>
            <p:nvPr/>
          </p:nvSpPr>
          <p:spPr>
            <a:xfrm>
              <a:off x="2444" y="624"/>
              <a:ext cx="1014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>
                  <a:latin typeface="微软雅黑" panose="020B0503020204020204" pitchFamily="34" charset="-122"/>
                  <a:sym typeface="+mn-ea"/>
                </a:rPr>
                <a:t>四、就业岗位</a:t>
              </a:r>
              <a:endParaRPr lang="zh-CN" altLang="en-US" sz="4000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48" y="580"/>
              <a:ext cx="1202" cy="1202"/>
              <a:chOff x="1226" y="2594"/>
              <a:chExt cx="1202" cy="1202"/>
            </a:xfrm>
          </p:grpSpPr>
          <p:sp>
            <p:nvSpPr>
              <p:cNvPr id="4" name="Oval 72"/>
              <p:cNvSpPr/>
              <p:nvPr/>
            </p:nvSpPr>
            <p:spPr>
              <a:xfrm>
                <a:off x="1226" y="2594"/>
                <a:ext cx="1202" cy="120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3" rIns="91445" bIns="45723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id-ID" altLang="zh-CN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302020204030203"/>
                  <a:ea typeface="Lato Light" panose="020F0302020204030203"/>
                  <a:cs typeface="Lato Light" panose="020F0302020204030203"/>
                </a:endParaRPr>
              </a:p>
            </p:txBody>
          </p:sp>
          <p:sp>
            <p:nvSpPr>
              <p:cNvPr id="141" name="Freeform 15"/>
              <p:cNvSpPr>
                <a:spLocks noEditPoints="1"/>
              </p:cNvSpPr>
              <p:nvPr/>
            </p:nvSpPr>
            <p:spPr bwMode="auto">
              <a:xfrm>
                <a:off x="1460" y="2836"/>
                <a:ext cx="735" cy="718"/>
              </a:xfrm>
              <a:custGeom>
                <a:avLst/>
                <a:gdLst>
                  <a:gd name="T0" fmla="*/ 148 w 157"/>
                  <a:gd name="T1" fmla="*/ 35 h 158"/>
                  <a:gd name="T2" fmla="*/ 144 w 157"/>
                  <a:gd name="T3" fmla="*/ 64 h 158"/>
                  <a:gd name="T4" fmla="*/ 153 w 157"/>
                  <a:gd name="T5" fmla="*/ 68 h 158"/>
                  <a:gd name="T6" fmla="*/ 157 w 157"/>
                  <a:gd name="T7" fmla="*/ 39 h 158"/>
                  <a:gd name="T8" fmla="*/ 17 w 157"/>
                  <a:gd name="T9" fmla="*/ 154 h 158"/>
                  <a:gd name="T10" fmla="*/ 37 w 157"/>
                  <a:gd name="T11" fmla="*/ 158 h 158"/>
                  <a:gd name="T12" fmla="*/ 41 w 157"/>
                  <a:gd name="T13" fmla="*/ 138 h 158"/>
                  <a:gd name="T14" fmla="*/ 17 w 157"/>
                  <a:gd name="T15" fmla="*/ 154 h 158"/>
                  <a:gd name="T16" fmla="*/ 9 w 157"/>
                  <a:gd name="T17" fmla="*/ 35 h 158"/>
                  <a:gd name="T18" fmla="*/ 0 w 157"/>
                  <a:gd name="T19" fmla="*/ 39 h 158"/>
                  <a:gd name="T20" fmla="*/ 4 w 157"/>
                  <a:gd name="T21" fmla="*/ 68 h 158"/>
                  <a:gd name="T22" fmla="*/ 13 w 157"/>
                  <a:gd name="T23" fmla="*/ 64 h 158"/>
                  <a:gd name="T24" fmla="*/ 116 w 157"/>
                  <a:gd name="T25" fmla="*/ 154 h 158"/>
                  <a:gd name="T26" fmla="*/ 136 w 157"/>
                  <a:gd name="T27" fmla="*/ 158 h 158"/>
                  <a:gd name="T28" fmla="*/ 140 w 157"/>
                  <a:gd name="T29" fmla="*/ 138 h 158"/>
                  <a:gd name="T30" fmla="*/ 116 w 157"/>
                  <a:gd name="T31" fmla="*/ 154 h 158"/>
                  <a:gd name="T32" fmla="*/ 116 w 157"/>
                  <a:gd name="T33" fmla="*/ 92 h 158"/>
                  <a:gd name="T34" fmla="*/ 112 w 157"/>
                  <a:gd name="T35" fmla="*/ 79 h 158"/>
                  <a:gd name="T36" fmla="*/ 41 w 157"/>
                  <a:gd name="T37" fmla="*/ 84 h 158"/>
                  <a:gd name="T38" fmla="*/ 17 w 157"/>
                  <a:gd name="T39" fmla="*/ 92 h 158"/>
                  <a:gd name="T40" fmla="*/ 13 w 157"/>
                  <a:gd name="T41" fmla="*/ 125 h 158"/>
                  <a:gd name="T42" fmla="*/ 140 w 157"/>
                  <a:gd name="T43" fmla="*/ 129 h 158"/>
                  <a:gd name="T44" fmla="*/ 144 w 157"/>
                  <a:gd name="T45" fmla="*/ 96 h 158"/>
                  <a:gd name="T46" fmla="*/ 31 w 157"/>
                  <a:gd name="T47" fmla="*/ 121 h 158"/>
                  <a:gd name="T48" fmla="*/ 31 w 157"/>
                  <a:gd name="T49" fmla="*/ 101 h 158"/>
                  <a:gd name="T50" fmla="*/ 31 w 157"/>
                  <a:gd name="T51" fmla="*/ 121 h 158"/>
                  <a:gd name="T52" fmla="*/ 103 w 157"/>
                  <a:gd name="T53" fmla="*/ 117 h 158"/>
                  <a:gd name="T54" fmla="*/ 50 w 157"/>
                  <a:gd name="T55" fmla="*/ 113 h 158"/>
                  <a:gd name="T56" fmla="*/ 54 w 157"/>
                  <a:gd name="T57" fmla="*/ 84 h 158"/>
                  <a:gd name="T58" fmla="*/ 107 w 157"/>
                  <a:gd name="T59" fmla="*/ 88 h 158"/>
                  <a:gd name="T60" fmla="*/ 126 w 157"/>
                  <a:gd name="T61" fmla="*/ 121 h 158"/>
                  <a:gd name="T62" fmla="*/ 126 w 157"/>
                  <a:gd name="T63" fmla="*/ 101 h 158"/>
                  <a:gd name="T64" fmla="*/ 126 w 157"/>
                  <a:gd name="T65" fmla="*/ 121 h 158"/>
                  <a:gd name="T66" fmla="*/ 32 w 157"/>
                  <a:gd name="T67" fmla="*/ 84 h 158"/>
                  <a:gd name="T68" fmla="*/ 36 w 157"/>
                  <a:gd name="T69" fmla="*/ 72 h 158"/>
                  <a:gd name="T70" fmla="*/ 125 w 157"/>
                  <a:gd name="T71" fmla="*/ 80 h 158"/>
                  <a:gd name="T72" fmla="*/ 133 w 157"/>
                  <a:gd name="T73" fmla="*/ 84 h 158"/>
                  <a:gd name="T74" fmla="*/ 136 w 157"/>
                  <a:gd name="T75" fmla="*/ 30 h 158"/>
                  <a:gd name="T76" fmla="*/ 24 w 157"/>
                  <a:gd name="T77" fmla="*/ 24 h 158"/>
                  <a:gd name="T78" fmla="*/ 21 w 157"/>
                  <a:gd name="T79" fmla="*/ 30 h 158"/>
                  <a:gd name="T80" fmla="*/ 25 w 157"/>
                  <a:gd name="T81" fmla="*/ 84 h 158"/>
                  <a:gd name="T82" fmla="*/ 87 w 157"/>
                  <a:gd name="T83" fmla="*/ 31 h 158"/>
                  <a:gd name="T84" fmla="*/ 128 w 157"/>
                  <a:gd name="T85" fmla="*/ 35 h 158"/>
                  <a:gd name="T86" fmla="*/ 124 w 157"/>
                  <a:gd name="T87" fmla="*/ 55 h 158"/>
                  <a:gd name="T88" fmla="*/ 83 w 157"/>
                  <a:gd name="T89" fmla="*/ 51 h 158"/>
                  <a:gd name="T90" fmla="*/ 29 w 157"/>
                  <a:gd name="T91" fmla="*/ 35 h 158"/>
                  <a:gd name="T92" fmla="*/ 70 w 157"/>
                  <a:gd name="T93" fmla="*/ 31 h 158"/>
                  <a:gd name="T94" fmla="*/ 74 w 157"/>
                  <a:gd name="T95" fmla="*/ 51 h 158"/>
                  <a:gd name="T96" fmla="*/ 33 w 157"/>
                  <a:gd name="T97" fmla="*/ 55 h 158"/>
                  <a:gd name="T98" fmla="*/ 29 w 157"/>
                  <a:gd name="T99" fmla="*/ 3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7" h="158">
                    <a:moveTo>
                      <a:pt x="153" y="35"/>
                    </a:moveTo>
                    <a:cubicBezTo>
                      <a:pt x="148" y="35"/>
                      <a:pt x="148" y="35"/>
                      <a:pt x="148" y="35"/>
                    </a:cubicBezTo>
                    <a:cubicBezTo>
                      <a:pt x="146" y="35"/>
                      <a:pt x="144" y="37"/>
                      <a:pt x="144" y="39"/>
                    </a:cubicBezTo>
                    <a:cubicBezTo>
                      <a:pt x="144" y="64"/>
                      <a:pt x="144" y="64"/>
                      <a:pt x="144" y="64"/>
                    </a:cubicBezTo>
                    <a:cubicBezTo>
                      <a:pt x="144" y="66"/>
                      <a:pt x="146" y="68"/>
                      <a:pt x="148" y="68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55" y="68"/>
                      <a:pt x="157" y="66"/>
                      <a:pt x="157" y="64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37"/>
                      <a:pt x="155" y="35"/>
                      <a:pt x="153" y="35"/>
                    </a:cubicBezTo>
                    <a:close/>
                    <a:moveTo>
                      <a:pt x="17" y="154"/>
                    </a:moveTo>
                    <a:cubicBezTo>
                      <a:pt x="17" y="156"/>
                      <a:pt x="19" y="158"/>
                      <a:pt x="21" y="158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40" y="158"/>
                      <a:pt x="41" y="156"/>
                      <a:pt x="41" y="154"/>
                    </a:cubicBezTo>
                    <a:cubicBezTo>
                      <a:pt x="41" y="138"/>
                      <a:pt x="41" y="138"/>
                      <a:pt x="41" y="138"/>
                    </a:cubicBezTo>
                    <a:cubicBezTo>
                      <a:pt x="17" y="138"/>
                      <a:pt x="17" y="138"/>
                      <a:pt x="17" y="138"/>
                    </a:cubicBezTo>
                    <a:lnTo>
                      <a:pt x="17" y="154"/>
                    </a:lnTo>
                    <a:close/>
                    <a:moveTo>
                      <a:pt x="13" y="39"/>
                    </a:moveTo>
                    <a:cubicBezTo>
                      <a:pt x="13" y="37"/>
                      <a:pt x="11" y="35"/>
                      <a:pt x="9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6"/>
                      <a:pt x="2" y="68"/>
                      <a:pt x="4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11" y="68"/>
                      <a:pt x="13" y="66"/>
                      <a:pt x="13" y="64"/>
                    </a:cubicBezTo>
                    <a:lnTo>
                      <a:pt x="13" y="39"/>
                    </a:lnTo>
                    <a:close/>
                    <a:moveTo>
                      <a:pt x="116" y="154"/>
                    </a:moveTo>
                    <a:cubicBezTo>
                      <a:pt x="116" y="156"/>
                      <a:pt x="117" y="158"/>
                      <a:pt x="120" y="158"/>
                    </a:cubicBezTo>
                    <a:cubicBezTo>
                      <a:pt x="136" y="158"/>
                      <a:pt x="136" y="158"/>
                      <a:pt x="136" y="158"/>
                    </a:cubicBezTo>
                    <a:cubicBezTo>
                      <a:pt x="138" y="158"/>
                      <a:pt x="140" y="156"/>
                      <a:pt x="140" y="154"/>
                    </a:cubicBezTo>
                    <a:cubicBezTo>
                      <a:pt x="140" y="138"/>
                      <a:pt x="140" y="138"/>
                      <a:pt x="140" y="138"/>
                    </a:cubicBezTo>
                    <a:cubicBezTo>
                      <a:pt x="116" y="138"/>
                      <a:pt x="116" y="138"/>
                      <a:pt x="116" y="138"/>
                    </a:cubicBezTo>
                    <a:lnTo>
                      <a:pt x="116" y="154"/>
                    </a:lnTo>
                    <a:close/>
                    <a:moveTo>
                      <a:pt x="140" y="92"/>
                    </a:moveTo>
                    <a:cubicBezTo>
                      <a:pt x="116" y="92"/>
                      <a:pt x="116" y="92"/>
                      <a:pt x="116" y="92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16" y="82"/>
                      <a:pt x="114" y="79"/>
                      <a:pt x="112" y="79"/>
                    </a:cubicBezTo>
                    <a:cubicBezTo>
                      <a:pt x="90" y="70"/>
                      <a:pt x="67" y="70"/>
                      <a:pt x="45" y="79"/>
                    </a:cubicBezTo>
                    <a:cubicBezTo>
                      <a:pt x="43" y="79"/>
                      <a:pt x="41" y="82"/>
                      <a:pt x="41" y="84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5" y="92"/>
                      <a:pt x="13" y="94"/>
                      <a:pt x="13" y="96"/>
                    </a:cubicBezTo>
                    <a:cubicBezTo>
                      <a:pt x="13" y="125"/>
                      <a:pt x="13" y="125"/>
                      <a:pt x="13" y="125"/>
                    </a:cubicBezTo>
                    <a:cubicBezTo>
                      <a:pt x="13" y="128"/>
                      <a:pt x="15" y="129"/>
                      <a:pt x="17" y="129"/>
                    </a:cubicBezTo>
                    <a:cubicBezTo>
                      <a:pt x="140" y="129"/>
                      <a:pt x="140" y="129"/>
                      <a:pt x="140" y="129"/>
                    </a:cubicBezTo>
                    <a:cubicBezTo>
                      <a:pt x="143" y="129"/>
                      <a:pt x="144" y="128"/>
                      <a:pt x="144" y="125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44" y="94"/>
                      <a:pt x="143" y="92"/>
                      <a:pt x="140" y="92"/>
                    </a:cubicBezTo>
                    <a:close/>
                    <a:moveTo>
                      <a:pt x="31" y="121"/>
                    </a:moveTo>
                    <a:cubicBezTo>
                      <a:pt x="26" y="121"/>
                      <a:pt x="21" y="117"/>
                      <a:pt x="21" y="111"/>
                    </a:cubicBezTo>
                    <a:cubicBezTo>
                      <a:pt x="21" y="105"/>
                      <a:pt x="26" y="101"/>
                      <a:pt x="31" y="101"/>
                    </a:cubicBezTo>
                    <a:cubicBezTo>
                      <a:pt x="37" y="101"/>
                      <a:pt x="41" y="105"/>
                      <a:pt x="41" y="111"/>
                    </a:cubicBezTo>
                    <a:cubicBezTo>
                      <a:pt x="41" y="117"/>
                      <a:pt x="37" y="121"/>
                      <a:pt x="31" y="121"/>
                    </a:cubicBezTo>
                    <a:close/>
                    <a:moveTo>
                      <a:pt x="107" y="113"/>
                    </a:moveTo>
                    <a:cubicBezTo>
                      <a:pt x="107" y="115"/>
                      <a:pt x="105" y="117"/>
                      <a:pt x="103" y="117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2" y="117"/>
                      <a:pt x="50" y="115"/>
                      <a:pt x="50" y="113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6"/>
                      <a:pt x="52" y="84"/>
                      <a:pt x="54" y="84"/>
                    </a:cubicBezTo>
                    <a:cubicBezTo>
                      <a:pt x="103" y="84"/>
                      <a:pt x="103" y="84"/>
                      <a:pt x="103" y="84"/>
                    </a:cubicBezTo>
                    <a:cubicBezTo>
                      <a:pt x="105" y="84"/>
                      <a:pt x="107" y="86"/>
                      <a:pt x="107" y="88"/>
                    </a:cubicBezTo>
                    <a:lnTo>
                      <a:pt x="107" y="113"/>
                    </a:lnTo>
                    <a:close/>
                    <a:moveTo>
                      <a:pt x="126" y="121"/>
                    </a:moveTo>
                    <a:cubicBezTo>
                      <a:pt x="120" y="121"/>
                      <a:pt x="116" y="117"/>
                      <a:pt x="116" y="111"/>
                    </a:cubicBezTo>
                    <a:cubicBezTo>
                      <a:pt x="116" y="105"/>
                      <a:pt x="120" y="101"/>
                      <a:pt x="126" y="101"/>
                    </a:cubicBezTo>
                    <a:cubicBezTo>
                      <a:pt x="132" y="101"/>
                      <a:pt x="136" y="105"/>
                      <a:pt x="136" y="111"/>
                    </a:cubicBezTo>
                    <a:cubicBezTo>
                      <a:pt x="136" y="117"/>
                      <a:pt x="132" y="121"/>
                      <a:pt x="126" y="121"/>
                    </a:cubicBezTo>
                    <a:close/>
                    <a:moveTo>
                      <a:pt x="25" y="84"/>
                    </a:move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77"/>
                      <a:pt x="34" y="73"/>
                      <a:pt x="36" y="72"/>
                    </a:cubicBezTo>
                    <a:cubicBezTo>
                      <a:pt x="64" y="60"/>
                      <a:pt x="94" y="60"/>
                      <a:pt x="121" y="72"/>
                    </a:cubicBezTo>
                    <a:cubicBezTo>
                      <a:pt x="123" y="73"/>
                      <a:pt x="125" y="77"/>
                      <a:pt x="125" y="80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35" y="84"/>
                      <a:pt x="136" y="82"/>
                      <a:pt x="136" y="80"/>
                    </a:cubicBezTo>
                    <a:cubicBezTo>
                      <a:pt x="136" y="30"/>
                      <a:pt x="136" y="30"/>
                      <a:pt x="136" y="30"/>
                    </a:cubicBezTo>
                    <a:cubicBezTo>
                      <a:pt x="136" y="28"/>
                      <a:pt x="135" y="25"/>
                      <a:pt x="133" y="24"/>
                    </a:cubicBezTo>
                    <a:cubicBezTo>
                      <a:pt x="100" y="0"/>
                      <a:pt x="57" y="0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2" y="25"/>
                      <a:pt x="21" y="28"/>
                      <a:pt x="21" y="3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82"/>
                      <a:pt x="23" y="84"/>
                      <a:pt x="25" y="84"/>
                    </a:cubicBezTo>
                    <a:close/>
                    <a:moveTo>
                      <a:pt x="83" y="35"/>
                    </a:moveTo>
                    <a:cubicBezTo>
                      <a:pt x="83" y="32"/>
                      <a:pt x="84" y="31"/>
                      <a:pt x="87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6" y="31"/>
                      <a:pt x="128" y="32"/>
                      <a:pt x="128" y="35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3"/>
                      <a:pt x="126" y="55"/>
                      <a:pt x="124" y="55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4" y="55"/>
                      <a:pt x="83" y="53"/>
                      <a:pt x="83" y="51"/>
                    </a:cubicBezTo>
                    <a:lnTo>
                      <a:pt x="83" y="35"/>
                    </a:lnTo>
                    <a:close/>
                    <a:moveTo>
                      <a:pt x="29" y="35"/>
                    </a:moveTo>
                    <a:cubicBezTo>
                      <a:pt x="29" y="32"/>
                      <a:pt x="31" y="31"/>
                      <a:pt x="33" y="31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3" y="31"/>
                      <a:pt x="74" y="32"/>
                      <a:pt x="74" y="35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3"/>
                      <a:pt x="73" y="55"/>
                      <a:pt x="70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1" y="55"/>
                      <a:pt x="29" y="53"/>
                      <a:pt x="29" y="51"/>
                    </a:cubicBezTo>
                    <a:lnTo>
                      <a:pt x="29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</p:grp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877253" y="1747520"/>
          <a:ext cx="10379075" cy="337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225"/>
                <a:gridCol w="1855470"/>
                <a:gridCol w="1858645"/>
                <a:gridCol w="1854200"/>
                <a:gridCol w="3010535"/>
              </a:tblGrid>
              <a:tr h="6045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所属专业大类</a:t>
                      </a:r>
                      <a:endParaRPr lang="en-US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所属专业类</a:t>
                      </a:r>
                      <a:endParaRPr lang="en-US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对应行业</a:t>
                      </a:r>
                      <a:endParaRPr lang="en-US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主要职业类别</a:t>
                      </a:r>
                      <a:endParaRPr lang="en-US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主要岗位类别（或技术领域）</a:t>
                      </a:r>
                      <a:endParaRPr lang="en-US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68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城市轨道交通类</a:t>
                      </a:r>
                      <a:endParaRPr lang="en-US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城市轨道交通运营管理</a:t>
                      </a:r>
                      <a:endParaRPr lang="en-US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客运管理行车管理</a:t>
                      </a:r>
                      <a:endParaRPr lang="en-US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轨道交通运输服务人员</a:t>
                      </a:r>
                      <a:endParaRPr lang="en-US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车站站务员（包括厅巡、站台、票务、客服岗位）、车站值班员（包括行车值班员、客运值班员岗位）、车站值班站长、车站站长、行车调度、乘务等运营管理及服务工作岗位。</a:t>
                      </a:r>
                      <a:endParaRPr lang="en-US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442" name="文本框 2"/>
          <p:cNvSpPr txBox="1"/>
          <p:nvPr/>
        </p:nvSpPr>
        <p:spPr>
          <a:xfrm>
            <a:off x="2236788" y="5535930"/>
            <a:ext cx="7659687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>
                <a:latin typeface="微软雅黑" panose="020B0503020204020204" pitchFamily="34" charset="-122"/>
                <a:cs typeface="微软雅黑" panose="020B0503020204020204" pitchFamily="34" charset="-122"/>
              </a:rPr>
              <a:t>场所：</a:t>
            </a:r>
            <a:r>
              <a:rPr lang="zh-CN" altLang="en-US" sz="28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车站、</a:t>
            </a:r>
            <a:r>
              <a:rPr lang="zh-CN" altLang="en-US" sz="2800">
                <a:latin typeface="微软雅黑" panose="020B0503020204020204" pitchFamily="34" charset="-122"/>
                <a:cs typeface="微软雅黑" panose="020B0503020204020204" pitchFamily="34" charset="-122"/>
              </a:rPr>
              <a:t>控制中心（</a:t>
            </a:r>
            <a:r>
              <a:rPr lang="en-US" altLang="zh-CN" sz="2800">
                <a:latin typeface="微软雅黑" panose="020B0503020204020204" pitchFamily="34" charset="-122"/>
                <a:cs typeface="微软雅黑" panose="020B0503020204020204" pitchFamily="34" charset="-122"/>
              </a:rPr>
              <a:t>OCC</a:t>
            </a:r>
            <a:r>
              <a:rPr lang="zh-CN" altLang="en-US" sz="2800">
                <a:latin typeface="微软雅黑" panose="020B0503020204020204" pitchFamily="34" charset="-122"/>
                <a:cs typeface="微软雅黑" panose="020B0503020204020204" pitchFamily="34" charset="-122"/>
              </a:rPr>
              <a:t>）、乘务中心</a:t>
            </a:r>
            <a:endParaRPr lang="zh-CN" altLang="en-US" sz="28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8065" name="组合 268292"/>
          <p:cNvGrpSpPr/>
          <p:nvPr/>
        </p:nvGrpSpPr>
        <p:grpSpPr>
          <a:xfrm>
            <a:off x="850265" y="1636395"/>
            <a:ext cx="3985895" cy="4243070"/>
            <a:chOff x="5580" y="5340"/>
            <a:chExt cx="4140" cy="4524"/>
          </a:xfrm>
        </p:grpSpPr>
        <p:grpSp>
          <p:nvGrpSpPr>
            <p:cNvPr id="88066" name="组合 268293"/>
            <p:cNvGrpSpPr/>
            <p:nvPr/>
          </p:nvGrpSpPr>
          <p:grpSpPr>
            <a:xfrm>
              <a:off x="5580" y="5340"/>
              <a:ext cx="4140" cy="3900"/>
              <a:chOff x="2880" y="1440"/>
              <a:chExt cx="4140" cy="3900"/>
            </a:xfrm>
          </p:grpSpPr>
          <p:sp>
            <p:nvSpPr>
              <p:cNvPr id="88067" name="矩形 268294"/>
              <p:cNvSpPr/>
              <p:nvPr/>
            </p:nvSpPr>
            <p:spPr>
              <a:xfrm>
                <a:off x="3960" y="1440"/>
                <a:ext cx="2160" cy="468"/>
              </a:xfrm>
              <a:prstGeom prst="rect">
                <a:avLst/>
              </a:prstGeom>
              <a:solidFill>
                <a:srgbClr val="85D4FD"/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r>
                  <a:rPr lang="zh-CN" altLang="en-US" sz="1600" b="1" dirty="0">
                    <a:latin typeface="微软雅黑" panose="020B0503020204020204" pitchFamily="34" charset="-122"/>
                  </a:rPr>
                  <a:t>中心站长</a:t>
                </a:r>
                <a:endParaRPr lang="zh-CN" altLang="en-US" sz="1600" b="1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068" name="矩形 268295"/>
              <p:cNvSpPr/>
              <p:nvPr/>
            </p:nvSpPr>
            <p:spPr>
              <a:xfrm>
                <a:off x="3960" y="2220"/>
                <a:ext cx="2160" cy="468"/>
              </a:xfrm>
              <a:prstGeom prst="rect">
                <a:avLst/>
              </a:prstGeom>
              <a:solidFill>
                <a:srgbClr val="85D4FD"/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r>
                  <a:rPr lang="zh-CN" altLang="en-US" sz="1600" b="1" dirty="0">
                    <a:latin typeface="微软雅黑" panose="020B0503020204020204" pitchFamily="34" charset="-122"/>
                  </a:rPr>
                  <a:t>站长</a:t>
                </a:r>
                <a:endParaRPr lang="zh-CN" altLang="en-US" sz="1600" b="1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069" name="矩形 268296"/>
              <p:cNvSpPr/>
              <p:nvPr/>
            </p:nvSpPr>
            <p:spPr>
              <a:xfrm>
                <a:off x="3960" y="3000"/>
                <a:ext cx="2160" cy="468"/>
              </a:xfrm>
              <a:prstGeom prst="rect">
                <a:avLst/>
              </a:prstGeom>
              <a:solidFill>
                <a:srgbClr val="85D4FD"/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r>
                  <a:rPr lang="zh-CN" altLang="en-US" sz="1600" b="1" dirty="0">
                    <a:latin typeface="微软雅黑" panose="020B0503020204020204" pitchFamily="34" charset="-122"/>
                  </a:rPr>
                  <a:t>值班站长</a:t>
                </a:r>
                <a:endParaRPr lang="zh-CN" altLang="en-US" sz="1600" b="1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070" name="矩形 268297"/>
              <p:cNvSpPr/>
              <p:nvPr/>
            </p:nvSpPr>
            <p:spPr>
              <a:xfrm>
                <a:off x="3884" y="3780"/>
                <a:ext cx="2312" cy="468"/>
              </a:xfrm>
              <a:prstGeom prst="rect">
                <a:avLst/>
              </a:prstGeom>
              <a:solidFill>
                <a:srgbClr val="85D4FD"/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r>
                  <a:rPr lang="zh-CN" altLang="en-US" sz="1600" b="1" dirty="0">
                    <a:latin typeface="微软雅黑" panose="020B0503020204020204" pitchFamily="34" charset="-122"/>
                  </a:rPr>
                  <a:t>值班员（客运、行车）</a:t>
                </a:r>
                <a:endParaRPr lang="zh-CN" altLang="en-US" sz="1600" b="1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071" name="矩形 268298"/>
              <p:cNvSpPr/>
              <p:nvPr/>
            </p:nvSpPr>
            <p:spPr>
              <a:xfrm>
                <a:off x="2880" y="4872"/>
                <a:ext cx="1800" cy="468"/>
              </a:xfrm>
              <a:prstGeom prst="rect">
                <a:avLst/>
              </a:prstGeom>
              <a:solidFill>
                <a:srgbClr val="85D4FD"/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r>
                  <a:rPr lang="zh-CN" altLang="en-US" sz="1600" b="1" dirty="0">
                    <a:latin typeface="微软雅黑" panose="020B0503020204020204" pitchFamily="34" charset="-122"/>
                  </a:rPr>
                  <a:t>站台安全员</a:t>
                </a:r>
                <a:endParaRPr lang="zh-CN" altLang="en-US" sz="1600" b="1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072" name="矩形 268299"/>
              <p:cNvSpPr/>
              <p:nvPr/>
            </p:nvSpPr>
            <p:spPr>
              <a:xfrm>
                <a:off x="5220" y="4872"/>
                <a:ext cx="1800" cy="468"/>
              </a:xfrm>
              <a:prstGeom prst="rect">
                <a:avLst/>
              </a:prstGeom>
              <a:solidFill>
                <a:srgbClr val="85D4FD"/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r>
                  <a:rPr lang="zh-CN" altLang="en-US" sz="1600" b="1" dirty="0">
                    <a:latin typeface="微软雅黑" panose="020B0503020204020204" pitchFamily="34" charset="-122"/>
                  </a:rPr>
                  <a:t>售检票员</a:t>
                </a:r>
                <a:endParaRPr lang="zh-CN" altLang="en-US" sz="1600" b="1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073" name="直接连接符 268300"/>
              <p:cNvSpPr/>
              <p:nvPr/>
            </p:nvSpPr>
            <p:spPr>
              <a:xfrm>
                <a:off x="5040" y="1908"/>
                <a:ext cx="0" cy="31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88074" name="直接连接符 268301"/>
              <p:cNvSpPr/>
              <p:nvPr/>
            </p:nvSpPr>
            <p:spPr>
              <a:xfrm>
                <a:off x="5040" y="2688"/>
                <a:ext cx="0" cy="31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88075" name="直接连接符 268302"/>
              <p:cNvSpPr/>
              <p:nvPr/>
            </p:nvSpPr>
            <p:spPr>
              <a:xfrm>
                <a:off x="5040" y="3468"/>
                <a:ext cx="0" cy="31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88076" name="直接连接符 268303"/>
              <p:cNvSpPr/>
              <p:nvPr/>
            </p:nvSpPr>
            <p:spPr>
              <a:xfrm>
                <a:off x="3780" y="4560"/>
                <a:ext cx="234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8077" name="直接连接符 268304"/>
              <p:cNvSpPr/>
              <p:nvPr/>
            </p:nvSpPr>
            <p:spPr>
              <a:xfrm>
                <a:off x="5040" y="4248"/>
                <a:ext cx="0" cy="31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88078" name="直接连接符 268305"/>
              <p:cNvSpPr/>
              <p:nvPr/>
            </p:nvSpPr>
            <p:spPr>
              <a:xfrm>
                <a:off x="3780" y="4560"/>
                <a:ext cx="0" cy="31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88079" name="直接连接符 268306"/>
              <p:cNvSpPr/>
              <p:nvPr/>
            </p:nvSpPr>
            <p:spPr>
              <a:xfrm>
                <a:off x="6120" y="4560"/>
                <a:ext cx="0" cy="312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  <p:sp>
          <p:nvSpPr>
            <p:cNvPr id="88080" name="文本框 268307"/>
            <p:cNvSpPr txBox="1"/>
            <p:nvPr/>
          </p:nvSpPr>
          <p:spPr>
            <a:xfrm>
              <a:off x="5760" y="9396"/>
              <a:ext cx="3780" cy="4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图</a:t>
              </a:r>
              <a:r>
                <a:rPr lang="en-US" altLang="zh-CN" sz="1600">
                  <a:latin typeface="微软雅黑" panose="020B0503020204020204" pitchFamily="34" charset="-122"/>
                  <a:cs typeface="微软雅黑" panose="020B0503020204020204" pitchFamily="34" charset="-122"/>
                </a:rPr>
                <a:t>1 </a:t>
              </a:r>
              <a:r>
                <a:rPr lang="zh-CN" altLang="en-US" sz="1600" dirty="0">
                  <a:latin typeface="微软雅黑" panose="020B0503020204020204" pitchFamily="34" charset="-122"/>
                  <a:cs typeface="微软雅黑" panose="020B0503020204020204" pitchFamily="34" charset="-122"/>
                </a:rPr>
                <a:t>地铁车站岗位示意图</a:t>
              </a:r>
              <a:endParaRPr lang="zh-CN" altLang="en-US" sz="1600" dirty="0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88081" name="组合 268308"/>
          <p:cNvGrpSpPr/>
          <p:nvPr/>
        </p:nvGrpSpPr>
        <p:grpSpPr>
          <a:xfrm>
            <a:off x="5231130" y="1858645"/>
            <a:ext cx="6368415" cy="3821430"/>
            <a:chOff x="1980" y="1440"/>
            <a:chExt cx="7515" cy="4371"/>
          </a:xfrm>
        </p:grpSpPr>
        <p:grpSp>
          <p:nvGrpSpPr>
            <p:cNvPr id="88082" name="组合 268309"/>
            <p:cNvGrpSpPr/>
            <p:nvPr/>
          </p:nvGrpSpPr>
          <p:grpSpPr>
            <a:xfrm>
              <a:off x="1980" y="1440"/>
              <a:ext cx="3855" cy="4371"/>
              <a:chOff x="1980" y="1440"/>
              <a:chExt cx="3855" cy="4371"/>
            </a:xfrm>
          </p:grpSpPr>
          <p:pic>
            <p:nvPicPr>
              <p:cNvPr id="88083" name="图片 268310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980" y="1440"/>
                <a:ext cx="3855" cy="385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88084" name="文本框 268311"/>
              <p:cNvSpPr txBox="1"/>
              <p:nvPr/>
            </p:nvSpPr>
            <p:spPr>
              <a:xfrm>
                <a:off x="2160" y="5343"/>
                <a:ext cx="3420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图</a:t>
                </a:r>
                <a:r>
                  <a:rPr lang="en-US" altLang="zh-CN" sz="160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2 </a:t>
                </a:r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地铁车站厅巡</a:t>
                </a:r>
                <a:endParaRPr lang="zh-CN" altLang="en-US" sz="1600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88085" name="组合 268312"/>
            <p:cNvGrpSpPr/>
            <p:nvPr/>
          </p:nvGrpSpPr>
          <p:grpSpPr>
            <a:xfrm>
              <a:off x="6300" y="1440"/>
              <a:ext cx="3195" cy="4371"/>
              <a:chOff x="6300" y="1440"/>
              <a:chExt cx="3195" cy="4371"/>
            </a:xfrm>
          </p:grpSpPr>
          <p:pic>
            <p:nvPicPr>
              <p:cNvPr id="88086" name="图片 2683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00" y="1440"/>
                <a:ext cx="3195" cy="383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88087" name="文本框 268314"/>
              <p:cNvSpPr txBox="1"/>
              <p:nvPr/>
            </p:nvSpPr>
            <p:spPr>
              <a:xfrm>
                <a:off x="6483" y="5343"/>
                <a:ext cx="2700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图</a:t>
                </a:r>
                <a:r>
                  <a:rPr lang="en-US" altLang="zh-CN" sz="160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3 </a:t>
                </a:r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地铁车站服务咨询</a:t>
                </a:r>
                <a:endParaRPr lang="zh-CN" altLang="en-US" sz="1600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  <p:sp>
        <p:nvSpPr>
          <p:cNvPr id="88088" name="文本框 1"/>
          <p:cNvSpPr txBox="1"/>
          <p:nvPr/>
        </p:nvSpPr>
        <p:spPr>
          <a:xfrm>
            <a:off x="1043940" y="544830"/>
            <a:ext cx="74542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342900" indent="-342900"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400" dirty="0">
                <a:latin typeface="微软雅黑" panose="020B0503020204020204" pitchFamily="34" charset="-122"/>
              </a:rPr>
              <a:t>以地铁站务岗位设置为例，车站岗位如图所示。</a:t>
            </a:r>
            <a:endParaRPr lang="zh-CN" altLang="en-US" sz="2400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9089" name="组合 269315"/>
          <p:cNvGrpSpPr/>
          <p:nvPr/>
        </p:nvGrpSpPr>
        <p:grpSpPr>
          <a:xfrm>
            <a:off x="1176020" y="252730"/>
            <a:ext cx="6018315" cy="3427730"/>
            <a:chOff x="2160" y="6900"/>
            <a:chExt cx="8033" cy="4836"/>
          </a:xfrm>
        </p:grpSpPr>
        <p:grpSp>
          <p:nvGrpSpPr>
            <p:cNvPr id="89090" name="组合 269316"/>
            <p:cNvGrpSpPr/>
            <p:nvPr/>
          </p:nvGrpSpPr>
          <p:grpSpPr>
            <a:xfrm>
              <a:off x="2160" y="6900"/>
              <a:ext cx="3556" cy="4836"/>
              <a:chOff x="2160" y="6900"/>
              <a:chExt cx="3556" cy="4836"/>
            </a:xfrm>
          </p:grpSpPr>
          <p:pic>
            <p:nvPicPr>
              <p:cNvPr id="89091" name="图片 26931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160" y="6900"/>
                <a:ext cx="3480" cy="42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89092" name="文本框 269318"/>
              <p:cNvSpPr txBox="1"/>
              <p:nvPr/>
            </p:nvSpPr>
            <p:spPr>
              <a:xfrm>
                <a:off x="2340" y="11268"/>
                <a:ext cx="3376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图 </a:t>
                </a:r>
                <a:r>
                  <a:rPr lang="en-US" altLang="zh-CN" sz="160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4 </a:t>
                </a:r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自动售票机故障处理</a:t>
                </a:r>
                <a:endParaRPr lang="zh-CN" altLang="en-US" sz="1600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89093" name="组合 269319"/>
            <p:cNvGrpSpPr/>
            <p:nvPr/>
          </p:nvGrpSpPr>
          <p:grpSpPr>
            <a:xfrm>
              <a:off x="6261" y="6900"/>
              <a:ext cx="3932" cy="4836"/>
              <a:chOff x="6261" y="6900"/>
              <a:chExt cx="3932" cy="4836"/>
            </a:xfrm>
          </p:grpSpPr>
          <p:pic>
            <p:nvPicPr>
              <p:cNvPr id="89094" name="图片 2693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27" y="6900"/>
                <a:ext cx="3400" cy="423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89095" name="文本框 269321"/>
              <p:cNvSpPr txBox="1"/>
              <p:nvPr/>
            </p:nvSpPr>
            <p:spPr>
              <a:xfrm>
                <a:off x="6261" y="11268"/>
                <a:ext cx="3932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图 </a:t>
                </a:r>
                <a:r>
                  <a:rPr lang="en-US" altLang="zh-CN" sz="160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5 </a:t>
                </a:r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指导乘客使用自动售票机</a:t>
                </a:r>
                <a:endParaRPr lang="zh-CN" altLang="en-US" sz="1600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9096" name="组合 269322"/>
          <p:cNvGrpSpPr/>
          <p:nvPr/>
        </p:nvGrpSpPr>
        <p:grpSpPr>
          <a:xfrm>
            <a:off x="6219152" y="3335610"/>
            <a:ext cx="5603396" cy="3358878"/>
            <a:chOff x="1898" y="10256"/>
            <a:chExt cx="7655" cy="4447"/>
          </a:xfrm>
        </p:grpSpPr>
        <p:grpSp>
          <p:nvGrpSpPr>
            <p:cNvPr id="89097" name="组合 269323"/>
            <p:cNvGrpSpPr/>
            <p:nvPr/>
          </p:nvGrpSpPr>
          <p:grpSpPr>
            <a:xfrm>
              <a:off x="1898" y="10923"/>
              <a:ext cx="4115" cy="3621"/>
              <a:chOff x="1901" y="10923"/>
              <a:chExt cx="4115" cy="3621"/>
            </a:xfrm>
          </p:grpSpPr>
          <p:pic>
            <p:nvPicPr>
              <p:cNvPr id="89098" name="图片 2693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1" y="10923"/>
                <a:ext cx="4115" cy="300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89099" name="文本框 269325"/>
              <p:cNvSpPr txBox="1"/>
              <p:nvPr/>
            </p:nvSpPr>
            <p:spPr>
              <a:xfrm>
                <a:off x="2340" y="14076"/>
                <a:ext cx="3060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图 </a:t>
                </a:r>
                <a:r>
                  <a:rPr lang="en-US" altLang="zh-CN" sz="160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6 </a:t>
                </a:r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闸机故障处理</a:t>
                </a:r>
                <a:endParaRPr lang="zh-CN" altLang="en-US" sz="1600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89100" name="组合 269326"/>
            <p:cNvGrpSpPr/>
            <p:nvPr/>
          </p:nvGrpSpPr>
          <p:grpSpPr>
            <a:xfrm>
              <a:off x="6470" y="10256"/>
              <a:ext cx="3083" cy="4447"/>
              <a:chOff x="6470" y="10256"/>
              <a:chExt cx="3083" cy="4447"/>
            </a:xfrm>
          </p:grpSpPr>
          <p:pic>
            <p:nvPicPr>
              <p:cNvPr id="89101" name="图片 2693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70" y="10256"/>
                <a:ext cx="3083" cy="381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89102" name="文本框 269328"/>
              <p:cNvSpPr txBox="1"/>
              <p:nvPr/>
            </p:nvSpPr>
            <p:spPr>
              <a:xfrm>
                <a:off x="6471" y="14235"/>
                <a:ext cx="2708" cy="4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图 </a:t>
                </a:r>
                <a:r>
                  <a:rPr lang="en-US" altLang="zh-CN" sz="160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7 </a:t>
                </a:r>
                <a:r>
                  <a:rPr lang="zh-CN" altLang="en-US" sz="1600" dirty="0"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地铁站台巡视</a:t>
                </a:r>
                <a:endParaRPr lang="zh-CN" altLang="en-US" sz="1600" dirty="0">
                  <a:latin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5" name="文本占位符 48129"/>
          <p:cNvSpPr>
            <a:spLocks noGrp="1" noRot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62466" name="左大括号 48130"/>
          <p:cNvSpPr/>
          <p:nvPr/>
        </p:nvSpPr>
        <p:spPr>
          <a:xfrm rot="5400000">
            <a:off x="5338763" y="-566737"/>
            <a:ext cx="717550" cy="4248150"/>
          </a:xfrm>
          <a:prstGeom prst="leftBrace">
            <a:avLst>
              <a:gd name="adj1" fmla="val 49226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2467" name="文本框 48131"/>
          <p:cNvSpPr txBox="1"/>
          <p:nvPr/>
        </p:nvSpPr>
        <p:spPr>
          <a:xfrm>
            <a:off x="5232400" y="620713"/>
            <a:ext cx="1800225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dirty="0">
                <a:latin typeface="微软雅黑" panose="020B0503020204020204" pitchFamily="34" charset="-122"/>
              </a:rPr>
              <a:t>站长</a:t>
            </a:r>
            <a:endParaRPr lang="zh-CN" altLang="en-US" sz="3200" dirty="0">
              <a:latin typeface="微软雅黑" panose="020B0503020204020204" pitchFamily="34" charset="-122"/>
            </a:endParaRPr>
          </a:p>
        </p:txBody>
      </p:sp>
      <p:sp>
        <p:nvSpPr>
          <p:cNvPr id="62468" name="文本框 48132"/>
          <p:cNvSpPr txBox="1"/>
          <p:nvPr/>
        </p:nvSpPr>
        <p:spPr>
          <a:xfrm>
            <a:off x="3285490" y="2133600"/>
            <a:ext cx="613410" cy="1655763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微软雅黑" panose="020B0503020204020204" pitchFamily="34" charset="-122"/>
              </a:rPr>
              <a:t>值班站长</a:t>
            </a:r>
            <a:endParaRPr lang="zh-CN" altLang="en-US" sz="2800" dirty="0">
              <a:latin typeface="微软雅黑" panose="020B0503020204020204" pitchFamily="34" charset="-122"/>
            </a:endParaRPr>
          </a:p>
        </p:txBody>
      </p:sp>
      <p:sp>
        <p:nvSpPr>
          <p:cNvPr id="62469" name="文本框 48133"/>
          <p:cNvSpPr txBox="1"/>
          <p:nvPr/>
        </p:nvSpPr>
        <p:spPr>
          <a:xfrm>
            <a:off x="4653915" y="2133600"/>
            <a:ext cx="613410" cy="1655763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微软雅黑" panose="020B0503020204020204" pitchFamily="34" charset="-122"/>
              </a:rPr>
              <a:t>值班站长</a:t>
            </a:r>
            <a:endParaRPr lang="zh-CN" altLang="en-US" sz="2800" dirty="0">
              <a:latin typeface="微软雅黑" panose="020B0503020204020204" pitchFamily="34" charset="-122"/>
            </a:endParaRPr>
          </a:p>
        </p:txBody>
      </p:sp>
      <p:sp>
        <p:nvSpPr>
          <p:cNvPr id="62470" name="文本框 48134"/>
          <p:cNvSpPr txBox="1"/>
          <p:nvPr/>
        </p:nvSpPr>
        <p:spPr>
          <a:xfrm>
            <a:off x="7533640" y="2133600"/>
            <a:ext cx="613410" cy="1800225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微软雅黑" panose="020B0503020204020204" pitchFamily="34" charset="-122"/>
              </a:rPr>
              <a:t>值班站长</a:t>
            </a:r>
            <a:endParaRPr lang="zh-CN" altLang="en-US" sz="2800" dirty="0">
              <a:latin typeface="微软雅黑" panose="020B0503020204020204" pitchFamily="34" charset="-122"/>
            </a:endParaRPr>
          </a:p>
        </p:txBody>
      </p:sp>
      <p:sp>
        <p:nvSpPr>
          <p:cNvPr id="62471" name="文本框 48135"/>
          <p:cNvSpPr txBox="1"/>
          <p:nvPr/>
        </p:nvSpPr>
        <p:spPr>
          <a:xfrm>
            <a:off x="6165215" y="2133600"/>
            <a:ext cx="613410" cy="18732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微软雅黑" panose="020B0503020204020204" pitchFamily="34" charset="-122"/>
              </a:rPr>
              <a:t>值班站长</a:t>
            </a:r>
            <a:endParaRPr lang="zh-CN" altLang="en-US" sz="2800" dirty="0">
              <a:latin typeface="微软雅黑" panose="020B0503020204020204" pitchFamily="34" charset="-122"/>
            </a:endParaRPr>
          </a:p>
        </p:txBody>
      </p:sp>
      <p:sp>
        <p:nvSpPr>
          <p:cNvPr id="62472" name="右大括号 48136"/>
          <p:cNvSpPr/>
          <p:nvPr/>
        </p:nvSpPr>
        <p:spPr>
          <a:xfrm rot="-5400000">
            <a:off x="6167438" y="2205038"/>
            <a:ext cx="647700" cy="3816350"/>
          </a:xfrm>
          <a:prstGeom prst="rightBrace">
            <a:avLst>
              <a:gd name="adj1" fmla="val 48992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2473" name="文本框 48137"/>
          <p:cNvSpPr txBox="1"/>
          <p:nvPr/>
        </p:nvSpPr>
        <p:spPr>
          <a:xfrm>
            <a:off x="4175760" y="4437063"/>
            <a:ext cx="551815" cy="1800225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微软雅黑" panose="020B0503020204020204" pitchFamily="34" charset="-122"/>
              </a:rPr>
              <a:t>行车调度员</a:t>
            </a:r>
            <a:endParaRPr lang="zh-CN" altLang="en-US" sz="2400" dirty="0">
              <a:latin typeface="微软雅黑" panose="020B0503020204020204" pitchFamily="34" charset="-122"/>
            </a:endParaRPr>
          </a:p>
        </p:txBody>
      </p:sp>
      <p:sp>
        <p:nvSpPr>
          <p:cNvPr id="62474" name="文本框 48138"/>
          <p:cNvSpPr txBox="1"/>
          <p:nvPr/>
        </p:nvSpPr>
        <p:spPr>
          <a:xfrm>
            <a:off x="5372735" y="4437063"/>
            <a:ext cx="551815" cy="194310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微软雅黑" panose="020B0503020204020204" pitchFamily="34" charset="-122"/>
              </a:rPr>
              <a:t>客运值班员</a:t>
            </a:r>
            <a:endParaRPr lang="zh-CN" altLang="en-US" sz="2400" dirty="0">
              <a:latin typeface="微软雅黑" panose="020B0503020204020204" pitchFamily="34" charset="-122"/>
            </a:endParaRPr>
          </a:p>
        </p:txBody>
      </p:sp>
      <p:sp>
        <p:nvSpPr>
          <p:cNvPr id="62475" name="文本框 48139"/>
          <p:cNvSpPr txBox="1"/>
          <p:nvPr/>
        </p:nvSpPr>
        <p:spPr>
          <a:xfrm>
            <a:off x="6814185" y="4508500"/>
            <a:ext cx="551815" cy="1871663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微软雅黑" panose="020B0503020204020204" pitchFamily="34" charset="-122"/>
              </a:rPr>
              <a:t>票务员</a:t>
            </a:r>
            <a:endParaRPr lang="zh-CN" altLang="en-US" sz="2400" dirty="0">
              <a:latin typeface="微软雅黑" panose="020B0503020204020204" pitchFamily="34" charset="-122"/>
            </a:endParaRPr>
          </a:p>
        </p:txBody>
      </p:sp>
      <p:sp>
        <p:nvSpPr>
          <p:cNvPr id="62476" name="文本框 48140"/>
          <p:cNvSpPr txBox="1"/>
          <p:nvPr/>
        </p:nvSpPr>
        <p:spPr>
          <a:xfrm>
            <a:off x="8136573" y="4581525"/>
            <a:ext cx="551815" cy="1800225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微软雅黑" panose="020B0503020204020204" pitchFamily="34" charset="-122"/>
              </a:rPr>
              <a:t>安保、保洁</a:t>
            </a:r>
            <a:endParaRPr lang="zh-CN" altLang="en-US" sz="2400" dirty="0">
              <a:latin typeface="微软雅黑" panose="020B0503020204020204" pitchFamily="34" charset="-122"/>
            </a:endParaRPr>
          </a:p>
        </p:txBody>
      </p:sp>
      <p:grpSp>
        <p:nvGrpSpPr>
          <p:cNvPr id="11" name="组合 5"/>
          <p:cNvGrpSpPr/>
          <p:nvPr/>
        </p:nvGrpSpPr>
        <p:grpSpPr>
          <a:xfrm>
            <a:off x="1371600" y="601980"/>
            <a:ext cx="1913890" cy="596900"/>
            <a:chOff x="1465263" y="1783951"/>
            <a:chExt cx="6228000" cy="792960"/>
          </a:xfrm>
        </p:grpSpPr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1465263" y="1783951"/>
              <a:ext cx="6228000" cy="79296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algn="ctr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endParaRPr lang="zh-CN" altLang="zh-CN" sz="2000" b="1" strike="noStrike" noProof="1" dirty="0">
                <a:solidFill>
                  <a:srgbClr val="666699"/>
                </a:solidFill>
                <a:latin typeface="Calibri" panose="020F050202020403020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AutoShape 3"/>
            <p:cNvSpPr>
              <a:spLocks noChangeArrowheads="1"/>
            </p:cNvSpPr>
            <p:nvPr/>
          </p:nvSpPr>
          <p:spPr bwMode="gray">
            <a:xfrm>
              <a:off x="1465263" y="1902051"/>
              <a:ext cx="6228000" cy="67486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 cmpd="sng" algn="ctr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r>
                <a:rPr lang="zh-CN" altLang="en-US" sz="2800" b="1" strike="noStrike" noProof="1" dirty="0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pitchFamily="34" charset="-122"/>
                  <a:cs typeface="+mn-ea"/>
                </a:rPr>
                <a:t>车站</a:t>
              </a:r>
              <a:endParaRPr lang="zh-CN" altLang="en-US" sz="2800" b="1" strike="noStrike" noProof="1" dirty="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  <a:cs typeface="+mn-ea"/>
              </a:endParaRP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3" name="文本占位符 5122"/>
          <p:cNvSpPr>
            <a:spLocks noGrp="1" noRot="1"/>
          </p:cNvSpPr>
          <p:nvPr>
            <p:ph idx="1"/>
          </p:nvPr>
        </p:nvSpPr>
        <p:spPr>
          <a:xfrm>
            <a:off x="1913890" y="1814195"/>
            <a:ext cx="8536305" cy="4090035"/>
          </a:xfrm>
        </p:spPr>
        <p:txBody>
          <a:bodyPr/>
          <a:p>
            <a:pPr fontAlgn="base">
              <a:lnSpc>
                <a:spcPct val="160000"/>
              </a:lnSpc>
              <a:buNone/>
            </a:pPr>
            <a:r>
              <a:rPr lang="zh-CN" altLang="en-US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轨道交通：</a:t>
            </a:r>
            <a:endParaRPr lang="zh-CN" altLang="en-US" b="1" strike="noStrike" noProof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fontAlgn="base">
              <a:lnSpc>
                <a:spcPct val="150000"/>
              </a:lnSpc>
              <a:buNone/>
            </a:pPr>
            <a:r>
              <a:rPr lang="zh-CN" altLang="en-US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8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城市轨道交通是采用</a:t>
            </a:r>
            <a:r>
              <a:rPr lang="zh-CN" altLang="en-US" sz="2800" strike="noStrike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轨道结构</a:t>
            </a:r>
            <a:r>
              <a:rPr lang="zh-CN" altLang="en-US" sz="28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进行承重和导向的车辆运输系统，依据城市交通总体规划的要求，设置</a:t>
            </a:r>
            <a:r>
              <a:rPr lang="zh-CN" altLang="en-US" sz="2800" strike="noStrike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全封闭或部分封闭</a:t>
            </a:r>
            <a:r>
              <a:rPr lang="zh-CN" altLang="en-US" sz="28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的专用轨道线路，以列车或单车形式，运送</a:t>
            </a:r>
            <a:r>
              <a:rPr lang="zh-CN" altLang="en-US" sz="2800" strike="noStrike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相当规模</a:t>
            </a:r>
            <a:r>
              <a:rPr lang="zh-CN" altLang="en-US" sz="28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客流量的</a:t>
            </a:r>
            <a:r>
              <a:rPr lang="zh-CN" altLang="en-US" sz="2800" strike="noStrike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公共交通</a:t>
            </a:r>
            <a:r>
              <a:rPr lang="zh-CN" altLang="en-US" sz="28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方式。</a:t>
            </a:r>
            <a:endParaRPr lang="zh-CN" altLang="en-US" strike="noStrike" noProof="1" dirty="0"/>
          </a:p>
          <a:p>
            <a:pPr fontAlgn="base"/>
            <a:endParaRPr lang="zh-CN" altLang="en-US" strike="noStrike" noProof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657860" y="572770"/>
            <a:ext cx="7444834" cy="763270"/>
            <a:chOff x="1048" y="580"/>
            <a:chExt cx="11174" cy="1202"/>
          </a:xfrm>
        </p:grpSpPr>
        <p:sp>
          <p:nvSpPr>
            <p:cNvPr id="2" name="文本框 1"/>
            <p:cNvSpPr txBox="1"/>
            <p:nvPr/>
          </p:nvSpPr>
          <p:spPr>
            <a:xfrm>
              <a:off x="2444" y="624"/>
              <a:ext cx="977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>
                  <a:latin typeface="微软雅黑" panose="020B0503020204020204" pitchFamily="34" charset="-122"/>
                  <a:sym typeface="+mn-ea"/>
                </a:rPr>
                <a:t>一、我国</a:t>
              </a:r>
              <a:r>
                <a:rPr lang="zh-CN" altLang="en-US" sz="4000" b="1" dirty="0">
                  <a:latin typeface="微软雅黑" panose="020B0503020204020204" pitchFamily="34" charset="-122"/>
                  <a:sym typeface="+mn-ea"/>
                </a:rPr>
                <a:t>城市轨道发展现状</a:t>
              </a:r>
              <a:endParaRPr lang="zh-CN" altLang="en-US" sz="4000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48" y="580"/>
              <a:ext cx="1202" cy="1202"/>
              <a:chOff x="1226" y="2594"/>
              <a:chExt cx="1202" cy="1202"/>
            </a:xfrm>
          </p:grpSpPr>
          <p:sp>
            <p:nvSpPr>
              <p:cNvPr id="4" name="Oval 72"/>
              <p:cNvSpPr/>
              <p:nvPr/>
            </p:nvSpPr>
            <p:spPr>
              <a:xfrm>
                <a:off x="1226" y="2594"/>
                <a:ext cx="1202" cy="120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3" rIns="91445" bIns="45723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id-ID" altLang="zh-CN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302020204030203"/>
                  <a:ea typeface="Lato Light" panose="020F0302020204030203"/>
                  <a:cs typeface="Lato Light" panose="020F0302020204030203"/>
                </a:endParaRPr>
              </a:p>
            </p:txBody>
          </p:sp>
          <p:sp>
            <p:nvSpPr>
              <p:cNvPr id="141" name="Freeform 15"/>
              <p:cNvSpPr>
                <a:spLocks noEditPoints="1"/>
              </p:cNvSpPr>
              <p:nvPr/>
            </p:nvSpPr>
            <p:spPr bwMode="auto">
              <a:xfrm>
                <a:off x="1460" y="2836"/>
                <a:ext cx="735" cy="718"/>
              </a:xfrm>
              <a:custGeom>
                <a:avLst/>
                <a:gdLst>
                  <a:gd name="T0" fmla="*/ 148 w 157"/>
                  <a:gd name="T1" fmla="*/ 35 h 158"/>
                  <a:gd name="T2" fmla="*/ 144 w 157"/>
                  <a:gd name="T3" fmla="*/ 64 h 158"/>
                  <a:gd name="T4" fmla="*/ 153 w 157"/>
                  <a:gd name="T5" fmla="*/ 68 h 158"/>
                  <a:gd name="T6" fmla="*/ 157 w 157"/>
                  <a:gd name="T7" fmla="*/ 39 h 158"/>
                  <a:gd name="T8" fmla="*/ 17 w 157"/>
                  <a:gd name="T9" fmla="*/ 154 h 158"/>
                  <a:gd name="T10" fmla="*/ 37 w 157"/>
                  <a:gd name="T11" fmla="*/ 158 h 158"/>
                  <a:gd name="T12" fmla="*/ 41 w 157"/>
                  <a:gd name="T13" fmla="*/ 138 h 158"/>
                  <a:gd name="T14" fmla="*/ 17 w 157"/>
                  <a:gd name="T15" fmla="*/ 154 h 158"/>
                  <a:gd name="T16" fmla="*/ 9 w 157"/>
                  <a:gd name="T17" fmla="*/ 35 h 158"/>
                  <a:gd name="T18" fmla="*/ 0 w 157"/>
                  <a:gd name="T19" fmla="*/ 39 h 158"/>
                  <a:gd name="T20" fmla="*/ 4 w 157"/>
                  <a:gd name="T21" fmla="*/ 68 h 158"/>
                  <a:gd name="T22" fmla="*/ 13 w 157"/>
                  <a:gd name="T23" fmla="*/ 64 h 158"/>
                  <a:gd name="T24" fmla="*/ 116 w 157"/>
                  <a:gd name="T25" fmla="*/ 154 h 158"/>
                  <a:gd name="T26" fmla="*/ 136 w 157"/>
                  <a:gd name="T27" fmla="*/ 158 h 158"/>
                  <a:gd name="T28" fmla="*/ 140 w 157"/>
                  <a:gd name="T29" fmla="*/ 138 h 158"/>
                  <a:gd name="T30" fmla="*/ 116 w 157"/>
                  <a:gd name="T31" fmla="*/ 154 h 158"/>
                  <a:gd name="T32" fmla="*/ 116 w 157"/>
                  <a:gd name="T33" fmla="*/ 92 h 158"/>
                  <a:gd name="T34" fmla="*/ 112 w 157"/>
                  <a:gd name="T35" fmla="*/ 79 h 158"/>
                  <a:gd name="T36" fmla="*/ 41 w 157"/>
                  <a:gd name="T37" fmla="*/ 84 h 158"/>
                  <a:gd name="T38" fmla="*/ 17 w 157"/>
                  <a:gd name="T39" fmla="*/ 92 h 158"/>
                  <a:gd name="T40" fmla="*/ 13 w 157"/>
                  <a:gd name="T41" fmla="*/ 125 h 158"/>
                  <a:gd name="T42" fmla="*/ 140 w 157"/>
                  <a:gd name="T43" fmla="*/ 129 h 158"/>
                  <a:gd name="T44" fmla="*/ 144 w 157"/>
                  <a:gd name="T45" fmla="*/ 96 h 158"/>
                  <a:gd name="T46" fmla="*/ 31 w 157"/>
                  <a:gd name="T47" fmla="*/ 121 h 158"/>
                  <a:gd name="T48" fmla="*/ 31 w 157"/>
                  <a:gd name="T49" fmla="*/ 101 h 158"/>
                  <a:gd name="T50" fmla="*/ 31 w 157"/>
                  <a:gd name="T51" fmla="*/ 121 h 158"/>
                  <a:gd name="T52" fmla="*/ 103 w 157"/>
                  <a:gd name="T53" fmla="*/ 117 h 158"/>
                  <a:gd name="T54" fmla="*/ 50 w 157"/>
                  <a:gd name="T55" fmla="*/ 113 h 158"/>
                  <a:gd name="T56" fmla="*/ 54 w 157"/>
                  <a:gd name="T57" fmla="*/ 84 h 158"/>
                  <a:gd name="T58" fmla="*/ 107 w 157"/>
                  <a:gd name="T59" fmla="*/ 88 h 158"/>
                  <a:gd name="T60" fmla="*/ 126 w 157"/>
                  <a:gd name="T61" fmla="*/ 121 h 158"/>
                  <a:gd name="T62" fmla="*/ 126 w 157"/>
                  <a:gd name="T63" fmla="*/ 101 h 158"/>
                  <a:gd name="T64" fmla="*/ 126 w 157"/>
                  <a:gd name="T65" fmla="*/ 121 h 158"/>
                  <a:gd name="T66" fmla="*/ 32 w 157"/>
                  <a:gd name="T67" fmla="*/ 84 h 158"/>
                  <a:gd name="T68" fmla="*/ 36 w 157"/>
                  <a:gd name="T69" fmla="*/ 72 h 158"/>
                  <a:gd name="T70" fmla="*/ 125 w 157"/>
                  <a:gd name="T71" fmla="*/ 80 h 158"/>
                  <a:gd name="T72" fmla="*/ 133 w 157"/>
                  <a:gd name="T73" fmla="*/ 84 h 158"/>
                  <a:gd name="T74" fmla="*/ 136 w 157"/>
                  <a:gd name="T75" fmla="*/ 30 h 158"/>
                  <a:gd name="T76" fmla="*/ 24 w 157"/>
                  <a:gd name="T77" fmla="*/ 24 h 158"/>
                  <a:gd name="T78" fmla="*/ 21 w 157"/>
                  <a:gd name="T79" fmla="*/ 30 h 158"/>
                  <a:gd name="T80" fmla="*/ 25 w 157"/>
                  <a:gd name="T81" fmla="*/ 84 h 158"/>
                  <a:gd name="T82" fmla="*/ 87 w 157"/>
                  <a:gd name="T83" fmla="*/ 31 h 158"/>
                  <a:gd name="T84" fmla="*/ 128 w 157"/>
                  <a:gd name="T85" fmla="*/ 35 h 158"/>
                  <a:gd name="T86" fmla="*/ 124 w 157"/>
                  <a:gd name="T87" fmla="*/ 55 h 158"/>
                  <a:gd name="T88" fmla="*/ 83 w 157"/>
                  <a:gd name="T89" fmla="*/ 51 h 158"/>
                  <a:gd name="T90" fmla="*/ 29 w 157"/>
                  <a:gd name="T91" fmla="*/ 35 h 158"/>
                  <a:gd name="T92" fmla="*/ 70 w 157"/>
                  <a:gd name="T93" fmla="*/ 31 h 158"/>
                  <a:gd name="T94" fmla="*/ 74 w 157"/>
                  <a:gd name="T95" fmla="*/ 51 h 158"/>
                  <a:gd name="T96" fmla="*/ 33 w 157"/>
                  <a:gd name="T97" fmla="*/ 55 h 158"/>
                  <a:gd name="T98" fmla="*/ 29 w 157"/>
                  <a:gd name="T99" fmla="*/ 3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7" h="158">
                    <a:moveTo>
                      <a:pt x="153" y="35"/>
                    </a:moveTo>
                    <a:cubicBezTo>
                      <a:pt x="148" y="35"/>
                      <a:pt x="148" y="35"/>
                      <a:pt x="148" y="35"/>
                    </a:cubicBezTo>
                    <a:cubicBezTo>
                      <a:pt x="146" y="35"/>
                      <a:pt x="144" y="37"/>
                      <a:pt x="144" y="39"/>
                    </a:cubicBezTo>
                    <a:cubicBezTo>
                      <a:pt x="144" y="64"/>
                      <a:pt x="144" y="64"/>
                      <a:pt x="144" y="64"/>
                    </a:cubicBezTo>
                    <a:cubicBezTo>
                      <a:pt x="144" y="66"/>
                      <a:pt x="146" y="68"/>
                      <a:pt x="148" y="68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55" y="68"/>
                      <a:pt x="157" y="66"/>
                      <a:pt x="157" y="64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37"/>
                      <a:pt x="155" y="35"/>
                      <a:pt x="153" y="35"/>
                    </a:cubicBezTo>
                    <a:close/>
                    <a:moveTo>
                      <a:pt x="17" y="154"/>
                    </a:moveTo>
                    <a:cubicBezTo>
                      <a:pt x="17" y="156"/>
                      <a:pt x="19" y="158"/>
                      <a:pt x="21" y="158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40" y="158"/>
                      <a:pt x="41" y="156"/>
                      <a:pt x="41" y="154"/>
                    </a:cubicBezTo>
                    <a:cubicBezTo>
                      <a:pt x="41" y="138"/>
                      <a:pt x="41" y="138"/>
                      <a:pt x="41" y="138"/>
                    </a:cubicBezTo>
                    <a:cubicBezTo>
                      <a:pt x="17" y="138"/>
                      <a:pt x="17" y="138"/>
                      <a:pt x="17" y="138"/>
                    </a:cubicBezTo>
                    <a:lnTo>
                      <a:pt x="17" y="154"/>
                    </a:lnTo>
                    <a:close/>
                    <a:moveTo>
                      <a:pt x="13" y="39"/>
                    </a:moveTo>
                    <a:cubicBezTo>
                      <a:pt x="13" y="37"/>
                      <a:pt x="11" y="35"/>
                      <a:pt x="9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6"/>
                      <a:pt x="2" y="68"/>
                      <a:pt x="4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11" y="68"/>
                      <a:pt x="13" y="66"/>
                      <a:pt x="13" y="64"/>
                    </a:cubicBezTo>
                    <a:lnTo>
                      <a:pt x="13" y="39"/>
                    </a:lnTo>
                    <a:close/>
                    <a:moveTo>
                      <a:pt x="116" y="154"/>
                    </a:moveTo>
                    <a:cubicBezTo>
                      <a:pt x="116" y="156"/>
                      <a:pt x="117" y="158"/>
                      <a:pt x="120" y="158"/>
                    </a:cubicBezTo>
                    <a:cubicBezTo>
                      <a:pt x="136" y="158"/>
                      <a:pt x="136" y="158"/>
                      <a:pt x="136" y="158"/>
                    </a:cubicBezTo>
                    <a:cubicBezTo>
                      <a:pt x="138" y="158"/>
                      <a:pt x="140" y="156"/>
                      <a:pt x="140" y="154"/>
                    </a:cubicBezTo>
                    <a:cubicBezTo>
                      <a:pt x="140" y="138"/>
                      <a:pt x="140" y="138"/>
                      <a:pt x="140" y="138"/>
                    </a:cubicBezTo>
                    <a:cubicBezTo>
                      <a:pt x="116" y="138"/>
                      <a:pt x="116" y="138"/>
                      <a:pt x="116" y="138"/>
                    </a:cubicBezTo>
                    <a:lnTo>
                      <a:pt x="116" y="154"/>
                    </a:lnTo>
                    <a:close/>
                    <a:moveTo>
                      <a:pt x="140" y="92"/>
                    </a:moveTo>
                    <a:cubicBezTo>
                      <a:pt x="116" y="92"/>
                      <a:pt x="116" y="92"/>
                      <a:pt x="116" y="92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16" y="82"/>
                      <a:pt x="114" y="79"/>
                      <a:pt x="112" y="79"/>
                    </a:cubicBezTo>
                    <a:cubicBezTo>
                      <a:pt x="90" y="70"/>
                      <a:pt x="67" y="70"/>
                      <a:pt x="45" y="79"/>
                    </a:cubicBezTo>
                    <a:cubicBezTo>
                      <a:pt x="43" y="79"/>
                      <a:pt x="41" y="82"/>
                      <a:pt x="41" y="84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5" y="92"/>
                      <a:pt x="13" y="94"/>
                      <a:pt x="13" y="96"/>
                    </a:cubicBezTo>
                    <a:cubicBezTo>
                      <a:pt x="13" y="125"/>
                      <a:pt x="13" y="125"/>
                      <a:pt x="13" y="125"/>
                    </a:cubicBezTo>
                    <a:cubicBezTo>
                      <a:pt x="13" y="128"/>
                      <a:pt x="15" y="129"/>
                      <a:pt x="17" y="129"/>
                    </a:cubicBezTo>
                    <a:cubicBezTo>
                      <a:pt x="140" y="129"/>
                      <a:pt x="140" y="129"/>
                      <a:pt x="140" y="129"/>
                    </a:cubicBezTo>
                    <a:cubicBezTo>
                      <a:pt x="143" y="129"/>
                      <a:pt x="144" y="128"/>
                      <a:pt x="144" y="125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44" y="94"/>
                      <a:pt x="143" y="92"/>
                      <a:pt x="140" y="92"/>
                    </a:cubicBezTo>
                    <a:close/>
                    <a:moveTo>
                      <a:pt x="31" y="121"/>
                    </a:moveTo>
                    <a:cubicBezTo>
                      <a:pt x="26" y="121"/>
                      <a:pt x="21" y="117"/>
                      <a:pt x="21" y="111"/>
                    </a:cubicBezTo>
                    <a:cubicBezTo>
                      <a:pt x="21" y="105"/>
                      <a:pt x="26" y="101"/>
                      <a:pt x="31" y="101"/>
                    </a:cubicBezTo>
                    <a:cubicBezTo>
                      <a:pt x="37" y="101"/>
                      <a:pt x="41" y="105"/>
                      <a:pt x="41" y="111"/>
                    </a:cubicBezTo>
                    <a:cubicBezTo>
                      <a:pt x="41" y="117"/>
                      <a:pt x="37" y="121"/>
                      <a:pt x="31" y="121"/>
                    </a:cubicBezTo>
                    <a:close/>
                    <a:moveTo>
                      <a:pt x="107" y="113"/>
                    </a:moveTo>
                    <a:cubicBezTo>
                      <a:pt x="107" y="115"/>
                      <a:pt x="105" y="117"/>
                      <a:pt x="103" y="117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2" y="117"/>
                      <a:pt x="50" y="115"/>
                      <a:pt x="50" y="113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6"/>
                      <a:pt x="52" y="84"/>
                      <a:pt x="54" y="84"/>
                    </a:cubicBezTo>
                    <a:cubicBezTo>
                      <a:pt x="103" y="84"/>
                      <a:pt x="103" y="84"/>
                      <a:pt x="103" y="84"/>
                    </a:cubicBezTo>
                    <a:cubicBezTo>
                      <a:pt x="105" y="84"/>
                      <a:pt x="107" y="86"/>
                      <a:pt x="107" y="88"/>
                    </a:cubicBezTo>
                    <a:lnTo>
                      <a:pt x="107" y="113"/>
                    </a:lnTo>
                    <a:close/>
                    <a:moveTo>
                      <a:pt x="126" y="121"/>
                    </a:moveTo>
                    <a:cubicBezTo>
                      <a:pt x="120" y="121"/>
                      <a:pt x="116" y="117"/>
                      <a:pt x="116" y="111"/>
                    </a:cubicBezTo>
                    <a:cubicBezTo>
                      <a:pt x="116" y="105"/>
                      <a:pt x="120" y="101"/>
                      <a:pt x="126" y="101"/>
                    </a:cubicBezTo>
                    <a:cubicBezTo>
                      <a:pt x="132" y="101"/>
                      <a:pt x="136" y="105"/>
                      <a:pt x="136" y="111"/>
                    </a:cubicBezTo>
                    <a:cubicBezTo>
                      <a:pt x="136" y="117"/>
                      <a:pt x="132" y="121"/>
                      <a:pt x="126" y="121"/>
                    </a:cubicBezTo>
                    <a:close/>
                    <a:moveTo>
                      <a:pt x="25" y="84"/>
                    </a:move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77"/>
                      <a:pt x="34" y="73"/>
                      <a:pt x="36" y="72"/>
                    </a:cubicBezTo>
                    <a:cubicBezTo>
                      <a:pt x="64" y="60"/>
                      <a:pt x="94" y="60"/>
                      <a:pt x="121" y="72"/>
                    </a:cubicBezTo>
                    <a:cubicBezTo>
                      <a:pt x="123" y="73"/>
                      <a:pt x="125" y="77"/>
                      <a:pt x="125" y="80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35" y="84"/>
                      <a:pt x="136" y="82"/>
                      <a:pt x="136" y="80"/>
                    </a:cubicBezTo>
                    <a:cubicBezTo>
                      <a:pt x="136" y="30"/>
                      <a:pt x="136" y="30"/>
                      <a:pt x="136" y="30"/>
                    </a:cubicBezTo>
                    <a:cubicBezTo>
                      <a:pt x="136" y="28"/>
                      <a:pt x="135" y="25"/>
                      <a:pt x="133" y="24"/>
                    </a:cubicBezTo>
                    <a:cubicBezTo>
                      <a:pt x="100" y="0"/>
                      <a:pt x="57" y="0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2" y="25"/>
                      <a:pt x="21" y="28"/>
                      <a:pt x="21" y="3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82"/>
                      <a:pt x="23" y="84"/>
                      <a:pt x="25" y="84"/>
                    </a:cubicBezTo>
                    <a:close/>
                    <a:moveTo>
                      <a:pt x="83" y="35"/>
                    </a:moveTo>
                    <a:cubicBezTo>
                      <a:pt x="83" y="32"/>
                      <a:pt x="84" y="31"/>
                      <a:pt x="87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6" y="31"/>
                      <a:pt x="128" y="32"/>
                      <a:pt x="128" y="35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3"/>
                      <a:pt x="126" y="55"/>
                      <a:pt x="124" y="55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4" y="55"/>
                      <a:pt x="83" y="53"/>
                      <a:pt x="83" y="51"/>
                    </a:cubicBezTo>
                    <a:lnTo>
                      <a:pt x="83" y="35"/>
                    </a:lnTo>
                    <a:close/>
                    <a:moveTo>
                      <a:pt x="29" y="35"/>
                    </a:moveTo>
                    <a:cubicBezTo>
                      <a:pt x="29" y="32"/>
                      <a:pt x="31" y="31"/>
                      <a:pt x="33" y="31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3" y="31"/>
                      <a:pt x="74" y="32"/>
                      <a:pt x="74" y="35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3"/>
                      <a:pt x="73" y="55"/>
                      <a:pt x="70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1" y="55"/>
                      <a:pt x="29" y="53"/>
                      <a:pt x="29" y="51"/>
                    </a:cubicBezTo>
                    <a:lnTo>
                      <a:pt x="29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79755" y="636905"/>
            <a:ext cx="7602855" cy="6554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en-US" altLang="zh-CN" sz="2800" dirty="0">
                <a:sym typeface="+mn-ea"/>
              </a:rPr>
              <a:t> </a:t>
            </a:r>
            <a:r>
              <a:rPr lang="zh-CN" altLang="en-US" sz="2800" b="1" dirty="0">
                <a:sym typeface="+mn-ea"/>
              </a:rPr>
              <a:t>站长</a:t>
            </a:r>
            <a:r>
              <a:rPr lang="zh-CN" altLang="en-US" sz="2800" dirty="0">
                <a:sym typeface="+mn-ea"/>
              </a:rPr>
              <a:t>：</a:t>
            </a:r>
            <a:endParaRPr lang="zh-CN" altLang="en-US" sz="2800" dirty="0"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800" dirty="0">
                <a:sym typeface="+mn-ea"/>
              </a:rPr>
              <a:t>      监督监管车站设备、处理乘客投诉、传达中心文件精神，组织车站各岗位员工处理突发事件和事故，尽快恢复车站正常运作。</a:t>
            </a:r>
            <a:endParaRPr lang="zh-CN" altLang="en-US" sz="2800" dirty="0"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endParaRPr lang="zh-CN" altLang="en-US" sz="2800" dirty="0">
              <a:sym typeface="+mn-ea"/>
            </a:endParaRPr>
          </a:p>
          <a:p>
            <a:pPr marL="457200" indent="-45720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800" b="1" dirty="0">
                <a:sym typeface="+mn-ea"/>
              </a:rPr>
              <a:t>值班站长：</a:t>
            </a:r>
            <a:endParaRPr lang="zh-CN" altLang="en-US" sz="2800" b="1" dirty="0"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800" b="1" dirty="0">
                <a:sym typeface="+mn-ea"/>
              </a:rPr>
              <a:t>      </a:t>
            </a:r>
            <a:r>
              <a:rPr lang="zh-CN" altLang="en-US" sz="2800" dirty="0">
                <a:sym typeface="+mn-ea"/>
              </a:rPr>
              <a:t>巡视车站、监督监管负责车站设备、处理乘客投诉，负责每天交接班会。</a:t>
            </a:r>
            <a:endParaRPr lang="zh-CN" altLang="en-US" sz="2800" dirty="0"/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endParaRPr lang="zh-CN" altLang="en-US" sz="2800" dirty="0">
              <a:sym typeface="+mn-ea"/>
            </a:endParaRPr>
          </a:p>
          <a:p>
            <a:pPr marL="0" indent="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endParaRPr lang="zh-CN" altLang="en-US" sz="2800"/>
          </a:p>
        </p:txBody>
      </p:sp>
      <p:pic>
        <p:nvPicPr>
          <p:cNvPr id="64514" name="图片 501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0270" y="459423"/>
            <a:ext cx="3333750" cy="5848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45465" y="293370"/>
            <a:ext cx="1110170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en-US" altLang="zh-CN" sz="2800" dirty="0">
                <a:sym typeface="+mn-ea"/>
              </a:rPr>
              <a:t> </a:t>
            </a:r>
            <a:r>
              <a:rPr lang="zh-CN" altLang="en-US" sz="2800" b="1" dirty="0">
                <a:sym typeface="+mn-ea"/>
              </a:rPr>
              <a:t>行车值班员：</a:t>
            </a:r>
            <a:endParaRPr lang="zh-CN" altLang="en-US" sz="2800" b="1" dirty="0"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800" dirty="0">
                <a:sym typeface="+mn-ea"/>
              </a:rPr>
              <a:t>      负责和监控列车的运行状况 ，监视乘客客流情况，巡查出入口、站厅和站台，监控设备的维修情况。</a:t>
            </a:r>
            <a:endParaRPr lang="zh-CN" altLang="en-US" sz="2800"/>
          </a:p>
        </p:txBody>
      </p:sp>
      <p:pic>
        <p:nvPicPr>
          <p:cNvPr id="65538" name="图片 512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0" y="2600325"/>
            <a:ext cx="5478145" cy="3700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1" name="图片 522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535" y="1826895"/>
            <a:ext cx="4127500" cy="2519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5" name="图片 532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535" y="4489450"/>
            <a:ext cx="4127500" cy="22898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45465" y="293370"/>
            <a:ext cx="112331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en-US" altLang="zh-CN" sz="2800" dirty="0">
                <a:sym typeface="+mn-ea"/>
              </a:rPr>
              <a:t> </a:t>
            </a:r>
            <a:r>
              <a:rPr lang="zh-CN" altLang="en-US" sz="2800" b="1" dirty="0">
                <a:sym typeface="+mn-ea"/>
              </a:rPr>
              <a:t>客运值班员：</a:t>
            </a:r>
            <a:endParaRPr lang="zh-CN" altLang="en-US" sz="2800" b="1" dirty="0"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800" dirty="0">
                <a:sym typeface="+mn-ea"/>
              </a:rPr>
              <a:t>   负责从售票机收集票款和更换票盒，从出站检票机收票及更换票盒。</a:t>
            </a:r>
            <a:endParaRPr lang="zh-CN" altLang="en-US" sz="2800"/>
          </a:p>
        </p:txBody>
      </p:sp>
      <p:pic>
        <p:nvPicPr>
          <p:cNvPr id="68610" name="图片 542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982470"/>
            <a:ext cx="5645150" cy="428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3" name="图片 552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890" y="1982470"/>
            <a:ext cx="5788660" cy="4283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0657" name="图片 563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145" y="230505"/>
            <a:ext cx="5225415" cy="3369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2" name="图片 57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243" y="332740"/>
            <a:ext cx="4821237" cy="2765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3" name="图片 573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0" y="3432175"/>
            <a:ext cx="4820920" cy="2835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5" name="文本占位符 58370"/>
          <p:cNvPicPr>
            <a:picLocks noGrp="1"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43" y="3812540"/>
            <a:ext cx="5346700" cy="2943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9145" y="950595"/>
            <a:ext cx="500253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en-US" altLang="zh-CN" sz="2800" dirty="0">
                <a:sym typeface="+mn-ea"/>
              </a:rPr>
              <a:t> </a:t>
            </a:r>
            <a:r>
              <a:rPr lang="zh-CN" altLang="en-US" sz="2800" b="1" dirty="0">
                <a:sym typeface="+mn-ea"/>
              </a:rPr>
              <a:t>售检票员：</a:t>
            </a:r>
            <a:r>
              <a:rPr lang="zh-CN" altLang="en-US" sz="2800" dirty="0">
                <a:sym typeface="+mn-ea"/>
              </a:rPr>
              <a:t> </a:t>
            </a:r>
            <a:endParaRPr lang="zh-CN" altLang="en-US" sz="2800" dirty="0"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800" dirty="0">
                <a:sym typeface="+mn-ea"/>
              </a:rPr>
              <a:t>      负责在售票处售票、检票、处理坏票、补票及处理乘客问询等工作。负责站厅和站台等处的站务工作，主动向需要帮助的乘客提供服务。 </a:t>
            </a:r>
            <a:endParaRPr lang="zh-CN" altLang="en-US" sz="2800"/>
          </a:p>
        </p:txBody>
      </p:sp>
      <p:pic>
        <p:nvPicPr>
          <p:cNvPr id="73730" name="图片 593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1610" y="1261110"/>
            <a:ext cx="5146675" cy="3854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20445" y="942975"/>
            <a:ext cx="5002530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en-US" altLang="zh-CN" sz="2800" dirty="0">
                <a:sym typeface="+mn-ea"/>
              </a:rPr>
              <a:t> </a:t>
            </a:r>
            <a:r>
              <a:rPr lang="zh-CN" altLang="en-US" sz="2800" b="1" dirty="0">
                <a:sym typeface="+mn-ea"/>
              </a:rPr>
              <a:t>安保：</a:t>
            </a:r>
            <a:endParaRPr lang="zh-CN" altLang="en-US" sz="2800" b="1" dirty="0"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800" dirty="0">
                <a:sym typeface="+mn-ea"/>
              </a:rPr>
              <a:t>      负责维护车站乘客秩序和乘客上下车的安全引导，进站前的安全检查。</a:t>
            </a:r>
            <a:endParaRPr lang="zh-CN" altLang="en-US" sz="2800" dirty="0"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800" dirty="0">
                <a:sym typeface="+mn-ea"/>
              </a:rPr>
              <a:t> </a:t>
            </a:r>
            <a:endParaRPr lang="zh-CN" altLang="en-US" sz="2800" dirty="0">
              <a:sym typeface="+mn-ea"/>
            </a:endParaRPr>
          </a:p>
          <a:p>
            <a:pPr marL="457200" indent="-457200" fontAlgn="base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800" b="1" dirty="0">
                <a:sym typeface="+mn-ea"/>
              </a:rPr>
              <a:t>保洁：</a:t>
            </a:r>
            <a:endParaRPr lang="zh-CN" altLang="en-US" sz="2800" b="1" dirty="0">
              <a:sym typeface="+mn-ea"/>
            </a:endParaRPr>
          </a:p>
          <a:p>
            <a:pPr marL="0" indent="0" fontAlgn="base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800" dirty="0">
                <a:sym typeface="+mn-ea"/>
              </a:rPr>
              <a:t>     负责车站的卫生。</a:t>
            </a:r>
            <a:endParaRPr lang="zh-CN" altLang="en-US" sz="2800"/>
          </a:p>
        </p:txBody>
      </p:sp>
      <p:pic>
        <p:nvPicPr>
          <p:cNvPr id="74754" name="图片 604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1675" y="802005"/>
            <a:ext cx="4359275" cy="548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7" name="文本占位符 61441"/>
          <p:cNvSpPr>
            <a:spLocks noGrp="1" noRot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75778" name="左大括号 61442"/>
          <p:cNvSpPr/>
          <p:nvPr/>
        </p:nvSpPr>
        <p:spPr>
          <a:xfrm rot="5400000">
            <a:off x="5338763" y="-566737"/>
            <a:ext cx="717550" cy="4248150"/>
          </a:xfrm>
          <a:prstGeom prst="leftBrace">
            <a:avLst>
              <a:gd name="adj1" fmla="val 49226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779" name="文本框 61443"/>
          <p:cNvSpPr txBox="1"/>
          <p:nvPr/>
        </p:nvSpPr>
        <p:spPr>
          <a:xfrm>
            <a:off x="4727575" y="620713"/>
            <a:ext cx="273526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dirty="0">
                <a:latin typeface="微软雅黑" panose="020B0503020204020204" pitchFamily="34" charset="-122"/>
              </a:rPr>
              <a:t>中心主任</a:t>
            </a:r>
            <a:endParaRPr lang="zh-CN" altLang="en-US" sz="3200" dirty="0">
              <a:latin typeface="微软雅黑" panose="020B0503020204020204" pitchFamily="34" charset="-122"/>
            </a:endParaRPr>
          </a:p>
        </p:txBody>
      </p:sp>
      <p:sp>
        <p:nvSpPr>
          <p:cNvPr id="75780" name="文本框 61444"/>
          <p:cNvSpPr txBox="1"/>
          <p:nvPr/>
        </p:nvSpPr>
        <p:spPr>
          <a:xfrm>
            <a:off x="3285490" y="2133600"/>
            <a:ext cx="613410" cy="1655763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微软雅黑" panose="020B0503020204020204" pitchFamily="34" charset="-122"/>
              </a:rPr>
              <a:t>值班主任</a:t>
            </a:r>
            <a:endParaRPr lang="zh-CN" altLang="en-US" sz="2800" dirty="0">
              <a:latin typeface="微软雅黑" panose="020B0503020204020204" pitchFamily="34" charset="-122"/>
            </a:endParaRPr>
          </a:p>
        </p:txBody>
      </p:sp>
      <p:sp>
        <p:nvSpPr>
          <p:cNvPr id="75781" name="文本框 61445"/>
          <p:cNvSpPr txBox="1"/>
          <p:nvPr/>
        </p:nvSpPr>
        <p:spPr>
          <a:xfrm>
            <a:off x="4580890" y="2133600"/>
            <a:ext cx="613410" cy="1655763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微软雅黑" panose="020B0503020204020204" pitchFamily="34" charset="-122"/>
              </a:rPr>
              <a:t>值班主任</a:t>
            </a:r>
            <a:endParaRPr lang="zh-CN" altLang="en-US" sz="2800" dirty="0">
              <a:latin typeface="微软雅黑" panose="020B0503020204020204" pitchFamily="34" charset="-122"/>
            </a:endParaRPr>
          </a:p>
        </p:txBody>
      </p:sp>
      <p:sp>
        <p:nvSpPr>
          <p:cNvPr id="75782" name="文本框 61446"/>
          <p:cNvSpPr txBox="1"/>
          <p:nvPr/>
        </p:nvSpPr>
        <p:spPr>
          <a:xfrm>
            <a:off x="7533640" y="2133600"/>
            <a:ext cx="613410" cy="1800225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微软雅黑" panose="020B0503020204020204" pitchFamily="34" charset="-122"/>
              </a:rPr>
              <a:t>值班主任</a:t>
            </a:r>
            <a:endParaRPr lang="zh-CN" altLang="en-US" sz="2800" dirty="0">
              <a:latin typeface="微软雅黑" panose="020B0503020204020204" pitchFamily="34" charset="-122"/>
            </a:endParaRPr>
          </a:p>
        </p:txBody>
      </p:sp>
      <p:sp>
        <p:nvSpPr>
          <p:cNvPr id="75783" name="文本框 61447"/>
          <p:cNvSpPr txBox="1"/>
          <p:nvPr/>
        </p:nvSpPr>
        <p:spPr>
          <a:xfrm>
            <a:off x="6042025" y="2133600"/>
            <a:ext cx="613410" cy="18732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微软雅黑" panose="020B0503020204020204" pitchFamily="34" charset="-122"/>
              </a:rPr>
              <a:t>值班主任</a:t>
            </a:r>
            <a:endParaRPr lang="zh-CN" altLang="en-US" sz="2800" dirty="0">
              <a:latin typeface="微软雅黑" panose="020B0503020204020204" pitchFamily="34" charset="-122"/>
            </a:endParaRPr>
          </a:p>
        </p:txBody>
      </p:sp>
      <p:sp>
        <p:nvSpPr>
          <p:cNvPr id="75784" name="右大括号 61448"/>
          <p:cNvSpPr/>
          <p:nvPr/>
        </p:nvSpPr>
        <p:spPr>
          <a:xfrm rot="-5400000">
            <a:off x="6024563" y="2205038"/>
            <a:ext cx="647700" cy="3816350"/>
          </a:xfrm>
          <a:prstGeom prst="rightBrace">
            <a:avLst>
              <a:gd name="adj1" fmla="val 48992"/>
              <a:gd name="adj2" fmla="val 50000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785" name="文本框 61449"/>
          <p:cNvSpPr txBox="1"/>
          <p:nvPr/>
        </p:nvSpPr>
        <p:spPr>
          <a:xfrm>
            <a:off x="4175760" y="4437063"/>
            <a:ext cx="551815" cy="1800225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微软雅黑" panose="020B0503020204020204" pitchFamily="34" charset="-122"/>
              </a:rPr>
              <a:t>行车调度员</a:t>
            </a:r>
            <a:endParaRPr lang="zh-CN" alt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5786" name="文本框 61450"/>
          <p:cNvSpPr txBox="1"/>
          <p:nvPr/>
        </p:nvSpPr>
        <p:spPr>
          <a:xfrm>
            <a:off x="5372735" y="4437063"/>
            <a:ext cx="551815" cy="194310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微软雅黑" panose="020B0503020204020204" pitchFamily="34" charset="-122"/>
              </a:rPr>
              <a:t>环控调度员</a:t>
            </a:r>
            <a:endParaRPr lang="zh-CN" alt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5787" name="文本框 61451"/>
          <p:cNvSpPr txBox="1"/>
          <p:nvPr/>
        </p:nvSpPr>
        <p:spPr>
          <a:xfrm>
            <a:off x="6568758" y="4437063"/>
            <a:ext cx="551815" cy="1871662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微软雅黑" panose="020B0503020204020204" pitchFamily="34" charset="-122"/>
              </a:rPr>
              <a:t>电力调度员</a:t>
            </a:r>
            <a:endParaRPr lang="zh-CN" alt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5788" name="文本框 61453"/>
          <p:cNvSpPr txBox="1"/>
          <p:nvPr/>
        </p:nvSpPr>
        <p:spPr>
          <a:xfrm>
            <a:off x="7908290" y="4437063"/>
            <a:ext cx="551815" cy="1944687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微软雅黑" panose="020B0503020204020204" pitchFamily="34" charset="-122"/>
              </a:rPr>
              <a:t>法律调度</a:t>
            </a:r>
            <a:endParaRPr lang="zh-CN" altLang="en-US" sz="2400" dirty="0">
              <a:latin typeface="微软雅黑" panose="020B0503020204020204" pitchFamily="34" charset="-122"/>
            </a:endParaRPr>
          </a:p>
        </p:txBody>
      </p:sp>
      <p:grpSp>
        <p:nvGrpSpPr>
          <p:cNvPr id="11" name="组合 5"/>
          <p:cNvGrpSpPr/>
          <p:nvPr/>
        </p:nvGrpSpPr>
        <p:grpSpPr>
          <a:xfrm>
            <a:off x="1659890" y="621030"/>
            <a:ext cx="1913890" cy="597535"/>
            <a:chOff x="1465263" y="1783951"/>
            <a:chExt cx="6228000" cy="793803"/>
          </a:xfrm>
        </p:grpSpPr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1465263" y="1783951"/>
              <a:ext cx="6228000" cy="79296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algn="ctr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endParaRPr lang="zh-CN" altLang="zh-CN" sz="2000" b="1" strike="noStrike" noProof="1" dirty="0">
                <a:solidFill>
                  <a:srgbClr val="666699"/>
                </a:solidFill>
                <a:latin typeface="Calibri" panose="020F050202020403020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AutoShape 3"/>
            <p:cNvSpPr>
              <a:spLocks noChangeArrowheads="1"/>
            </p:cNvSpPr>
            <p:nvPr/>
          </p:nvSpPr>
          <p:spPr bwMode="gray">
            <a:xfrm>
              <a:off x="1465263" y="1902051"/>
              <a:ext cx="6228000" cy="6757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 cmpd="sng" algn="ctr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r>
                <a:rPr lang="zh-CN" altLang="en-US" sz="2800" b="1" strike="noStrike" noProof="1" dirty="0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pitchFamily="34" charset="-122"/>
                  <a:cs typeface="+mn-ea"/>
                </a:rPr>
                <a:t>控制中心</a:t>
              </a:r>
              <a:endParaRPr lang="zh-CN" altLang="zh-CN" sz="2800" b="1" strike="noStrike" noProof="1" dirty="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59155" y="307975"/>
            <a:ext cx="1123315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en-US" altLang="zh-CN" sz="2800" dirty="0">
                <a:sym typeface="+mn-ea"/>
              </a:rPr>
              <a:t> </a:t>
            </a:r>
            <a:r>
              <a:rPr lang="zh-CN" altLang="en-US" sz="2800" b="1" dirty="0">
                <a:sym typeface="+mn-ea"/>
              </a:rPr>
              <a:t>值班主任：</a:t>
            </a:r>
            <a:r>
              <a:rPr lang="zh-CN" altLang="en-US" sz="2800" dirty="0">
                <a:sym typeface="+mn-ea"/>
              </a:rPr>
              <a:t>负责调度命令审核，调度员的日常工作。</a:t>
            </a:r>
            <a:endParaRPr lang="zh-CN" altLang="en-US" sz="2800"/>
          </a:p>
        </p:txBody>
      </p:sp>
      <p:pic>
        <p:nvPicPr>
          <p:cNvPr id="76802" name="图片 624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6135" y="1526540"/>
            <a:ext cx="7764145" cy="4853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15011915040981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" y="0"/>
            <a:ext cx="116820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1795" y="454660"/>
            <a:ext cx="11531600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en-US" altLang="zh-CN" sz="2400" dirty="0">
                <a:sym typeface="+mn-ea"/>
              </a:rPr>
              <a:t> </a:t>
            </a:r>
            <a:r>
              <a:rPr lang="zh-CN" altLang="en-US" sz="2400" b="1" dirty="0">
                <a:sym typeface="+mn-ea"/>
              </a:rPr>
              <a:t>行车调度员：</a:t>
            </a:r>
            <a:endParaRPr lang="zh-CN" altLang="en-US" sz="2400" b="1" dirty="0"/>
          </a:p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sym typeface="+mn-ea"/>
              </a:rPr>
              <a:t>      指挥行车；组织运行、监控状况；调整计划；处置晚点、恢复运行 ；处置事故、组织救援、减少损失、恢复运行；安排检修、组织施工 </a:t>
            </a:r>
            <a:endParaRPr lang="zh-CN" altLang="en-US" sz="2400" dirty="0"/>
          </a:p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400" dirty="0">
                <a:sym typeface="+mn-ea"/>
              </a:rPr>
              <a:t> </a:t>
            </a:r>
            <a:r>
              <a:rPr lang="zh-CN" altLang="en-US" sz="2400" b="1" dirty="0">
                <a:sym typeface="+mn-ea"/>
              </a:rPr>
              <a:t>电力调度员：</a:t>
            </a:r>
            <a:endParaRPr lang="zh-CN" altLang="en-US" sz="2400" b="1" dirty="0"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400" dirty="0">
                <a:sym typeface="+mn-ea"/>
              </a:rPr>
              <a:t>      落实日常报修、维护工作，以及相关的单证流转、物料采购及配送、信息记录、数据统计、档</a:t>
            </a:r>
            <a:r>
              <a:rPr lang="en-US" altLang="zh-CN" sz="2400" dirty="0">
                <a:sym typeface="+mn-ea"/>
              </a:rPr>
              <a:t>w</a:t>
            </a:r>
            <a:r>
              <a:rPr lang="zh-CN" altLang="en-US" sz="2400" dirty="0">
                <a:sym typeface="+mn-ea"/>
              </a:rPr>
              <a:t>案管理等文书工作。</a:t>
            </a:r>
            <a:endParaRPr lang="zh-CN" altLang="en-US" sz="2400" dirty="0">
              <a:sym typeface="+mn-ea"/>
            </a:endParaRPr>
          </a:p>
          <a:p>
            <a:pPr marL="342900" indent="-34290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400" b="1" dirty="0">
                <a:sym typeface="+mn-ea"/>
              </a:rPr>
              <a:t>环控调度员：</a:t>
            </a:r>
            <a:endParaRPr lang="zh-CN" altLang="en-US" sz="2400" b="1" dirty="0"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400" dirty="0">
                <a:sym typeface="+mn-ea"/>
              </a:rPr>
              <a:t>     监控</a:t>
            </a:r>
            <a:r>
              <a:rPr lang="en-US" altLang="zh-CN" sz="2400">
                <a:sym typeface="+mn-ea"/>
              </a:rPr>
              <a:t>BAS</a:t>
            </a:r>
            <a:r>
              <a:rPr lang="zh-CN" altLang="en-US" sz="2400" dirty="0">
                <a:sym typeface="+mn-ea"/>
              </a:rPr>
              <a:t>、</a:t>
            </a:r>
            <a:r>
              <a:rPr lang="en-US" altLang="zh-CN" sz="2400">
                <a:sym typeface="+mn-ea"/>
              </a:rPr>
              <a:t>FAS</a:t>
            </a:r>
            <a:r>
              <a:rPr lang="zh-CN" altLang="en-US" sz="2400" dirty="0">
                <a:sym typeface="+mn-ea"/>
              </a:rPr>
              <a:t>系统中央级工作站监控车站机电设备，主要为各车站通风、空调、隧道通风设备和装置，气体灭火系统等系统设备以及扶梯、照明、给排水等设施 。</a:t>
            </a:r>
            <a:endParaRPr lang="zh-CN" altLang="en-US" sz="2400" b="1" strike="noStrike" noProof="1" dirty="0"/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endParaRPr lang="zh-CN" altLang="en-US" sz="2400" strike="noStrike" noProof="1" dirty="0"/>
          </a:p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endParaRPr lang="zh-CN" altLang="en-US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内容占位符 2"/>
          <p:cNvSpPr>
            <a:spLocks noGrp="1" noRot="1"/>
          </p:cNvSpPr>
          <p:nvPr>
            <p:ph idx="1"/>
          </p:nvPr>
        </p:nvSpPr>
        <p:spPr>
          <a:xfrm>
            <a:off x="1422400" y="67310"/>
            <a:ext cx="10374630" cy="1631950"/>
          </a:xfrm>
        </p:spPr>
        <p:txBody>
          <a:bodyPr anchor="t"/>
          <a:p>
            <a:pPr marL="0" indent="0">
              <a:buNone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形式：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有轨电车、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地铁、轻轨、单轨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（独轨）、磁悬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浮、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自动导向交通系统、市域快速轨道系统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b="1" dirty="0"/>
          </a:p>
          <a:p>
            <a:pPr marL="0" indent="0">
              <a:buNone/>
            </a:pPr>
            <a:endParaRPr lang="zh-CN" altLang="en-US"/>
          </a:p>
        </p:txBody>
      </p:sp>
      <p:pic>
        <p:nvPicPr>
          <p:cNvPr id="33794" name="Picture 5" descr="大连有轨电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5900" y="1758315"/>
            <a:ext cx="3243580" cy="2063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4" descr="DSC053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763" y="1758950"/>
            <a:ext cx="2908300" cy="2062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4" descr="DSC054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80" y="1757680"/>
            <a:ext cx="2753995" cy="206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Picture 4" descr="xin_051101052009312105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0" y="4075430"/>
            <a:ext cx="2987675" cy="2258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925" y="4075113"/>
            <a:ext cx="3259138" cy="2259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5"/>
          <p:cNvGrpSpPr/>
          <p:nvPr/>
        </p:nvGrpSpPr>
        <p:grpSpPr>
          <a:xfrm>
            <a:off x="1329055" y="548005"/>
            <a:ext cx="1913890" cy="597535"/>
            <a:chOff x="1465263" y="1783951"/>
            <a:chExt cx="6228000" cy="793803"/>
          </a:xfrm>
        </p:grpSpPr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1465263" y="1783951"/>
              <a:ext cx="6228000" cy="79296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algn="ctr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endParaRPr lang="zh-CN" altLang="zh-CN" sz="2000" b="1" strike="noStrike" noProof="1" dirty="0">
                <a:solidFill>
                  <a:srgbClr val="666699"/>
                </a:solidFill>
                <a:latin typeface="Calibri" panose="020F050202020403020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AutoShape 3"/>
            <p:cNvSpPr>
              <a:spLocks noChangeArrowheads="1"/>
            </p:cNvSpPr>
            <p:nvPr/>
          </p:nvSpPr>
          <p:spPr bwMode="gray">
            <a:xfrm>
              <a:off x="1465263" y="1902051"/>
              <a:ext cx="6228000" cy="6757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 cmpd="sng" algn="ctr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r>
                <a:rPr lang="zh-CN" altLang="en-US" sz="2800" b="1" strike="noStrike" noProof="1" dirty="0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pitchFamily="34" charset="-122"/>
                  <a:cs typeface="+mn-ea"/>
                </a:rPr>
                <a:t>乘务中心</a:t>
              </a:r>
              <a:endParaRPr lang="zh-CN" altLang="zh-CN" sz="2800" b="1" strike="noStrike" noProof="1" dirty="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06500" y="1367155"/>
            <a:ext cx="1018095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en-US" altLang="zh-CN" sz="2800" dirty="0">
                <a:sym typeface="+mn-ea"/>
              </a:rPr>
              <a:t> </a:t>
            </a:r>
            <a:r>
              <a:rPr lang="zh-CN" altLang="en-US" sz="2800" dirty="0">
                <a:sym typeface="+mn-ea"/>
              </a:rPr>
              <a:t>负责列车车辆的运营、整备、检修等工作。车辆段同时也是城市轨道交通系统对车辆进行运营管理、停放及维修、保养的场所。同时也是车辆段工作人员的办公场所，食宿等。</a:t>
            </a:r>
            <a:endParaRPr lang="zh-CN" altLang="en-US" sz="2800" dirty="0"/>
          </a:p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endParaRPr lang="zh-CN" altLang="en-US" sz="2800"/>
          </a:p>
        </p:txBody>
      </p:sp>
      <p:pic>
        <p:nvPicPr>
          <p:cNvPr id="4" name="图片 3" descr="%IWLE(F0II@93T$4]09]OV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2045" y="3602990"/>
            <a:ext cx="10349865" cy="285877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02945" y="548005"/>
            <a:ext cx="1078674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en-US" altLang="zh-CN" sz="2400" dirty="0">
                <a:sym typeface="+mn-ea"/>
              </a:rPr>
              <a:t> </a:t>
            </a:r>
            <a:r>
              <a:rPr lang="zh-CN" altLang="en-US" sz="2400" b="1" dirty="0">
                <a:sym typeface="+mn-ea"/>
              </a:rPr>
              <a:t>派班室工作</a:t>
            </a:r>
            <a:r>
              <a:rPr lang="zh-CN" altLang="en-US" sz="2400" b="1" dirty="0">
                <a:sym typeface="+mn-ea"/>
              </a:rPr>
              <a:t>：</a:t>
            </a:r>
            <a:endParaRPr lang="zh-CN" altLang="en-US" sz="2400" b="1" dirty="0"/>
          </a:p>
          <a:p>
            <a:pPr marL="457200" indent="-457200">
              <a:lnSpc>
                <a:spcPct val="150000"/>
              </a:lnSpc>
            </a:pPr>
            <a:r>
              <a:rPr lang="zh-CN" altLang="en-US" sz="2400" dirty="0">
                <a:sym typeface="+mn-ea"/>
              </a:rPr>
              <a:t>        </a:t>
            </a:r>
            <a:r>
              <a:rPr lang="zh-CN" altLang="en-US" sz="2400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按照运行图，科学安排司机；</a:t>
            </a:r>
            <a:endParaRPr lang="zh-CN" altLang="en-US" sz="2400" dirty="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57200" indent="-457200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统计各项数据，传达上级指令；</a:t>
            </a:r>
            <a:endParaRPr lang="zh-CN" altLang="en-US" sz="2400" dirty="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57200" indent="-457200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配合其他部门，完成场内工作</a:t>
            </a:r>
            <a:endParaRPr lang="zh-CN" altLang="en-US" sz="2400" dirty="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457200" indent="-457200">
              <a:lnSpc>
                <a:spcPct val="150000"/>
              </a:lnSpc>
            </a:pPr>
            <a:endParaRPr lang="zh-CN" altLang="en-US" sz="2400" b="1">
              <a:latin typeface="新宋体" panose="02010609030101010101" charset="-122"/>
              <a:ea typeface="新宋体" panose="02010609030101010101" charset="-122"/>
            </a:endParaRPr>
          </a:p>
          <a:p>
            <a:pPr marL="457200" indent="-457200">
              <a:lnSpc>
                <a:spcPct val="150000"/>
              </a:lnSpc>
            </a:pPr>
            <a:endParaRPr lang="zh-CN" altLang="en-US" sz="2400" b="1">
              <a:latin typeface="新宋体" panose="02010609030101010101" charset="-122"/>
              <a:ea typeface="新宋体" panose="02010609030101010101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400" b="1" dirty="0">
                <a:sym typeface="+mn-ea"/>
              </a:rPr>
              <a:t>信号楼工作</a:t>
            </a:r>
            <a:r>
              <a:rPr lang="zh-CN" altLang="en-US" sz="2400" b="1" dirty="0">
                <a:sym typeface="+mn-ea"/>
              </a:rPr>
              <a:t>：</a:t>
            </a:r>
            <a:endParaRPr lang="zh-CN" altLang="en-US" sz="2400" b="1" dirty="0"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en-US" altLang="zh-CN" sz="2400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1</a:t>
            </a:r>
            <a:r>
              <a:rPr lang="zh-CN" altLang="en-US" sz="2400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进路排列：进路排列是指使用微机联锁系统排列相应的列车进路，包括 </a:t>
            </a:r>
            <a:endParaRPr lang="zh-CN" altLang="en-US" sz="2400" dirty="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400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列车的进出场，场内列车的转轨，调试线进路管理几个部分</a:t>
            </a:r>
            <a:r>
              <a:rPr lang="zh-CN" altLang="en-US" sz="2400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en-US" altLang="zh-CN" sz="2400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2</a:t>
            </a:r>
            <a:r>
              <a:rPr lang="zh-CN" altLang="en-US" sz="2400" dirty="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、施工管控：保证施工计划的安全有序完成。</a:t>
            </a:r>
            <a:endParaRPr lang="zh-CN" altLang="en-US" sz="2400"/>
          </a:p>
        </p:txBody>
      </p:sp>
      <p:pic>
        <p:nvPicPr>
          <p:cNvPr id="86019" name="图片 42059" descr="2012-07-26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67170" y="621030"/>
            <a:ext cx="4343400" cy="3527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50240" y="185420"/>
            <a:ext cx="7692018" cy="763270"/>
            <a:chOff x="1048" y="580"/>
            <a:chExt cx="11545" cy="1202"/>
          </a:xfrm>
        </p:grpSpPr>
        <p:sp>
          <p:nvSpPr>
            <p:cNvPr id="2" name="文本框 1"/>
            <p:cNvSpPr txBox="1"/>
            <p:nvPr/>
          </p:nvSpPr>
          <p:spPr>
            <a:xfrm>
              <a:off x="2444" y="624"/>
              <a:ext cx="1014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>
                  <a:latin typeface="微软雅黑" panose="020B0503020204020204" pitchFamily="34" charset="-122"/>
                  <a:sym typeface="+mn-ea"/>
                </a:rPr>
                <a:t>五、人才培养模式</a:t>
              </a:r>
              <a:endParaRPr lang="zh-CN" altLang="en-US" sz="4000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48" y="580"/>
              <a:ext cx="1202" cy="1202"/>
              <a:chOff x="1226" y="2594"/>
              <a:chExt cx="1202" cy="1202"/>
            </a:xfrm>
          </p:grpSpPr>
          <p:sp>
            <p:nvSpPr>
              <p:cNvPr id="4" name="Oval 72"/>
              <p:cNvSpPr/>
              <p:nvPr/>
            </p:nvSpPr>
            <p:spPr>
              <a:xfrm>
                <a:off x="1226" y="2594"/>
                <a:ext cx="1202" cy="120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3" rIns="91445" bIns="45723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id-ID" altLang="zh-CN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302020204030203"/>
                  <a:ea typeface="Lato Light" panose="020F0302020204030203"/>
                  <a:cs typeface="Lato Light" panose="020F0302020204030203"/>
                </a:endParaRPr>
              </a:p>
            </p:txBody>
          </p:sp>
          <p:sp>
            <p:nvSpPr>
              <p:cNvPr id="141" name="Freeform 15"/>
              <p:cNvSpPr>
                <a:spLocks noEditPoints="1"/>
              </p:cNvSpPr>
              <p:nvPr/>
            </p:nvSpPr>
            <p:spPr bwMode="auto">
              <a:xfrm>
                <a:off x="1460" y="2836"/>
                <a:ext cx="735" cy="718"/>
              </a:xfrm>
              <a:custGeom>
                <a:avLst/>
                <a:gdLst>
                  <a:gd name="T0" fmla="*/ 148 w 157"/>
                  <a:gd name="T1" fmla="*/ 35 h 158"/>
                  <a:gd name="T2" fmla="*/ 144 w 157"/>
                  <a:gd name="T3" fmla="*/ 64 h 158"/>
                  <a:gd name="T4" fmla="*/ 153 w 157"/>
                  <a:gd name="T5" fmla="*/ 68 h 158"/>
                  <a:gd name="T6" fmla="*/ 157 w 157"/>
                  <a:gd name="T7" fmla="*/ 39 h 158"/>
                  <a:gd name="T8" fmla="*/ 17 w 157"/>
                  <a:gd name="T9" fmla="*/ 154 h 158"/>
                  <a:gd name="T10" fmla="*/ 37 w 157"/>
                  <a:gd name="T11" fmla="*/ 158 h 158"/>
                  <a:gd name="T12" fmla="*/ 41 w 157"/>
                  <a:gd name="T13" fmla="*/ 138 h 158"/>
                  <a:gd name="T14" fmla="*/ 17 w 157"/>
                  <a:gd name="T15" fmla="*/ 154 h 158"/>
                  <a:gd name="T16" fmla="*/ 9 w 157"/>
                  <a:gd name="T17" fmla="*/ 35 h 158"/>
                  <a:gd name="T18" fmla="*/ 0 w 157"/>
                  <a:gd name="T19" fmla="*/ 39 h 158"/>
                  <a:gd name="T20" fmla="*/ 4 w 157"/>
                  <a:gd name="T21" fmla="*/ 68 h 158"/>
                  <a:gd name="T22" fmla="*/ 13 w 157"/>
                  <a:gd name="T23" fmla="*/ 64 h 158"/>
                  <a:gd name="T24" fmla="*/ 116 w 157"/>
                  <a:gd name="T25" fmla="*/ 154 h 158"/>
                  <a:gd name="T26" fmla="*/ 136 w 157"/>
                  <a:gd name="T27" fmla="*/ 158 h 158"/>
                  <a:gd name="T28" fmla="*/ 140 w 157"/>
                  <a:gd name="T29" fmla="*/ 138 h 158"/>
                  <a:gd name="T30" fmla="*/ 116 w 157"/>
                  <a:gd name="T31" fmla="*/ 154 h 158"/>
                  <a:gd name="T32" fmla="*/ 116 w 157"/>
                  <a:gd name="T33" fmla="*/ 92 h 158"/>
                  <a:gd name="T34" fmla="*/ 112 w 157"/>
                  <a:gd name="T35" fmla="*/ 79 h 158"/>
                  <a:gd name="T36" fmla="*/ 41 w 157"/>
                  <a:gd name="T37" fmla="*/ 84 h 158"/>
                  <a:gd name="T38" fmla="*/ 17 w 157"/>
                  <a:gd name="T39" fmla="*/ 92 h 158"/>
                  <a:gd name="T40" fmla="*/ 13 w 157"/>
                  <a:gd name="T41" fmla="*/ 125 h 158"/>
                  <a:gd name="T42" fmla="*/ 140 w 157"/>
                  <a:gd name="T43" fmla="*/ 129 h 158"/>
                  <a:gd name="T44" fmla="*/ 144 w 157"/>
                  <a:gd name="T45" fmla="*/ 96 h 158"/>
                  <a:gd name="T46" fmla="*/ 31 w 157"/>
                  <a:gd name="T47" fmla="*/ 121 h 158"/>
                  <a:gd name="T48" fmla="*/ 31 w 157"/>
                  <a:gd name="T49" fmla="*/ 101 h 158"/>
                  <a:gd name="T50" fmla="*/ 31 w 157"/>
                  <a:gd name="T51" fmla="*/ 121 h 158"/>
                  <a:gd name="T52" fmla="*/ 103 w 157"/>
                  <a:gd name="T53" fmla="*/ 117 h 158"/>
                  <a:gd name="T54" fmla="*/ 50 w 157"/>
                  <a:gd name="T55" fmla="*/ 113 h 158"/>
                  <a:gd name="T56" fmla="*/ 54 w 157"/>
                  <a:gd name="T57" fmla="*/ 84 h 158"/>
                  <a:gd name="T58" fmla="*/ 107 w 157"/>
                  <a:gd name="T59" fmla="*/ 88 h 158"/>
                  <a:gd name="T60" fmla="*/ 126 w 157"/>
                  <a:gd name="T61" fmla="*/ 121 h 158"/>
                  <a:gd name="T62" fmla="*/ 126 w 157"/>
                  <a:gd name="T63" fmla="*/ 101 h 158"/>
                  <a:gd name="T64" fmla="*/ 126 w 157"/>
                  <a:gd name="T65" fmla="*/ 121 h 158"/>
                  <a:gd name="T66" fmla="*/ 32 w 157"/>
                  <a:gd name="T67" fmla="*/ 84 h 158"/>
                  <a:gd name="T68" fmla="*/ 36 w 157"/>
                  <a:gd name="T69" fmla="*/ 72 h 158"/>
                  <a:gd name="T70" fmla="*/ 125 w 157"/>
                  <a:gd name="T71" fmla="*/ 80 h 158"/>
                  <a:gd name="T72" fmla="*/ 133 w 157"/>
                  <a:gd name="T73" fmla="*/ 84 h 158"/>
                  <a:gd name="T74" fmla="*/ 136 w 157"/>
                  <a:gd name="T75" fmla="*/ 30 h 158"/>
                  <a:gd name="T76" fmla="*/ 24 w 157"/>
                  <a:gd name="T77" fmla="*/ 24 h 158"/>
                  <a:gd name="T78" fmla="*/ 21 w 157"/>
                  <a:gd name="T79" fmla="*/ 30 h 158"/>
                  <a:gd name="T80" fmla="*/ 25 w 157"/>
                  <a:gd name="T81" fmla="*/ 84 h 158"/>
                  <a:gd name="T82" fmla="*/ 87 w 157"/>
                  <a:gd name="T83" fmla="*/ 31 h 158"/>
                  <a:gd name="T84" fmla="*/ 128 w 157"/>
                  <a:gd name="T85" fmla="*/ 35 h 158"/>
                  <a:gd name="T86" fmla="*/ 124 w 157"/>
                  <a:gd name="T87" fmla="*/ 55 h 158"/>
                  <a:gd name="T88" fmla="*/ 83 w 157"/>
                  <a:gd name="T89" fmla="*/ 51 h 158"/>
                  <a:gd name="T90" fmla="*/ 29 w 157"/>
                  <a:gd name="T91" fmla="*/ 35 h 158"/>
                  <a:gd name="T92" fmla="*/ 70 w 157"/>
                  <a:gd name="T93" fmla="*/ 31 h 158"/>
                  <a:gd name="T94" fmla="*/ 74 w 157"/>
                  <a:gd name="T95" fmla="*/ 51 h 158"/>
                  <a:gd name="T96" fmla="*/ 33 w 157"/>
                  <a:gd name="T97" fmla="*/ 55 h 158"/>
                  <a:gd name="T98" fmla="*/ 29 w 157"/>
                  <a:gd name="T99" fmla="*/ 3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7" h="158">
                    <a:moveTo>
                      <a:pt x="153" y="35"/>
                    </a:moveTo>
                    <a:cubicBezTo>
                      <a:pt x="148" y="35"/>
                      <a:pt x="148" y="35"/>
                      <a:pt x="148" y="35"/>
                    </a:cubicBezTo>
                    <a:cubicBezTo>
                      <a:pt x="146" y="35"/>
                      <a:pt x="144" y="37"/>
                      <a:pt x="144" y="39"/>
                    </a:cubicBezTo>
                    <a:cubicBezTo>
                      <a:pt x="144" y="64"/>
                      <a:pt x="144" y="64"/>
                      <a:pt x="144" y="64"/>
                    </a:cubicBezTo>
                    <a:cubicBezTo>
                      <a:pt x="144" y="66"/>
                      <a:pt x="146" y="68"/>
                      <a:pt x="148" y="68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55" y="68"/>
                      <a:pt x="157" y="66"/>
                      <a:pt x="157" y="64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37"/>
                      <a:pt x="155" y="35"/>
                      <a:pt x="153" y="35"/>
                    </a:cubicBezTo>
                    <a:close/>
                    <a:moveTo>
                      <a:pt x="17" y="154"/>
                    </a:moveTo>
                    <a:cubicBezTo>
                      <a:pt x="17" y="156"/>
                      <a:pt x="19" y="158"/>
                      <a:pt x="21" y="158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40" y="158"/>
                      <a:pt x="41" y="156"/>
                      <a:pt x="41" y="154"/>
                    </a:cubicBezTo>
                    <a:cubicBezTo>
                      <a:pt x="41" y="138"/>
                      <a:pt x="41" y="138"/>
                      <a:pt x="41" y="138"/>
                    </a:cubicBezTo>
                    <a:cubicBezTo>
                      <a:pt x="17" y="138"/>
                      <a:pt x="17" y="138"/>
                      <a:pt x="17" y="138"/>
                    </a:cubicBezTo>
                    <a:lnTo>
                      <a:pt x="17" y="154"/>
                    </a:lnTo>
                    <a:close/>
                    <a:moveTo>
                      <a:pt x="13" y="39"/>
                    </a:moveTo>
                    <a:cubicBezTo>
                      <a:pt x="13" y="37"/>
                      <a:pt x="11" y="35"/>
                      <a:pt x="9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6"/>
                      <a:pt x="2" y="68"/>
                      <a:pt x="4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11" y="68"/>
                      <a:pt x="13" y="66"/>
                      <a:pt x="13" y="64"/>
                    </a:cubicBezTo>
                    <a:lnTo>
                      <a:pt x="13" y="39"/>
                    </a:lnTo>
                    <a:close/>
                    <a:moveTo>
                      <a:pt x="116" y="154"/>
                    </a:moveTo>
                    <a:cubicBezTo>
                      <a:pt x="116" y="156"/>
                      <a:pt x="117" y="158"/>
                      <a:pt x="120" y="158"/>
                    </a:cubicBezTo>
                    <a:cubicBezTo>
                      <a:pt x="136" y="158"/>
                      <a:pt x="136" y="158"/>
                      <a:pt x="136" y="158"/>
                    </a:cubicBezTo>
                    <a:cubicBezTo>
                      <a:pt x="138" y="158"/>
                      <a:pt x="140" y="156"/>
                      <a:pt x="140" y="154"/>
                    </a:cubicBezTo>
                    <a:cubicBezTo>
                      <a:pt x="140" y="138"/>
                      <a:pt x="140" y="138"/>
                      <a:pt x="140" y="138"/>
                    </a:cubicBezTo>
                    <a:cubicBezTo>
                      <a:pt x="116" y="138"/>
                      <a:pt x="116" y="138"/>
                      <a:pt x="116" y="138"/>
                    </a:cubicBezTo>
                    <a:lnTo>
                      <a:pt x="116" y="154"/>
                    </a:lnTo>
                    <a:close/>
                    <a:moveTo>
                      <a:pt x="140" y="92"/>
                    </a:moveTo>
                    <a:cubicBezTo>
                      <a:pt x="116" y="92"/>
                      <a:pt x="116" y="92"/>
                      <a:pt x="116" y="92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16" y="82"/>
                      <a:pt x="114" y="79"/>
                      <a:pt x="112" y="79"/>
                    </a:cubicBezTo>
                    <a:cubicBezTo>
                      <a:pt x="90" y="70"/>
                      <a:pt x="67" y="70"/>
                      <a:pt x="45" y="79"/>
                    </a:cubicBezTo>
                    <a:cubicBezTo>
                      <a:pt x="43" y="79"/>
                      <a:pt x="41" y="82"/>
                      <a:pt x="41" y="84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5" y="92"/>
                      <a:pt x="13" y="94"/>
                      <a:pt x="13" y="96"/>
                    </a:cubicBezTo>
                    <a:cubicBezTo>
                      <a:pt x="13" y="125"/>
                      <a:pt x="13" y="125"/>
                      <a:pt x="13" y="125"/>
                    </a:cubicBezTo>
                    <a:cubicBezTo>
                      <a:pt x="13" y="128"/>
                      <a:pt x="15" y="129"/>
                      <a:pt x="17" y="129"/>
                    </a:cubicBezTo>
                    <a:cubicBezTo>
                      <a:pt x="140" y="129"/>
                      <a:pt x="140" y="129"/>
                      <a:pt x="140" y="129"/>
                    </a:cubicBezTo>
                    <a:cubicBezTo>
                      <a:pt x="143" y="129"/>
                      <a:pt x="144" y="128"/>
                      <a:pt x="144" y="125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44" y="94"/>
                      <a:pt x="143" y="92"/>
                      <a:pt x="140" y="92"/>
                    </a:cubicBezTo>
                    <a:close/>
                    <a:moveTo>
                      <a:pt x="31" y="121"/>
                    </a:moveTo>
                    <a:cubicBezTo>
                      <a:pt x="26" y="121"/>
                      <a:pt x="21" y="117"/>
                      <a:pt x="21" y="111"/>
                    </a:cubicBezTo>
                    <a:cubicBezTo>
                      <a:pt x="21" y="105"/>
                      <a:pt x="26" y="101"/>
                      <a:pt x="31" y="101"/>
                    </a:cubicBezTo>
                    <a:cubicBezTo>
                      <a:pt x="37" y="101"/>
                      <a:pt x="41" y="105"/>
                      <a:pt x="41" y="111"/>
                    </a:cubicBezTo>
                    <a:cubicBezTo>
                      <a:pt x="41" y="117"/>
                      <a:pt x="37" y="121"/>
                      <a:pt x="31" y="121"/>
                    </a:cubicBezTo>
                    <a:close/>
                    <a:moveTo>
                      <a:pt x="107" y="113"/>
                    </a:moveTo>
                    <a:cubicBezTo>
                      <a:pt x="107" y="115"/>
                      <a:pt x="105" y="117"/>
                      <a:pt x="103" y="117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2" y="117"/>
                      <a:pt x="50" y="115"/>
                      <a:pt x="50" y="113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6"/>
                      <a:pt x="52" y="84"/>
                      <a:pt x="54" y="84"/>
                    </a:cubicBezTo>
                    <a:cubicBezTo>
                      <a:pt x="103" y="84"/>
                      <a:pt x="103" y="84"/>
                      <a:pt x="103" y="84"/>
                    </a:cubicBezTo>
                    <a:cubicBezTo>
                      <a:pt x="105" y="84"/>
                      <a:pt x="107" y="86"/>
                      <a:pt x="107" y="88"/>
                    </a:cubicBezTo>
                    <a:lnTo>
                      <a:pt x="107" y="113"/>
                    </a:lnTo>
                    <a:close/>
                    <a:moveTo>
                      <a:pt x="126" y="121"/>
                    </a:moveTo>
                    <a:cubicBezTo>
                      <a:pt x="120" y="121"/>
                      <a:pt x="116" y="117"/>
                      <a:pt x="116" y="111"/>
                    </a:cubicBezTo>
                    <a:cubicBezTo>
                      <a:pt x="116" y="105"/>
                      <a:pt x="120" y="101"/>
                      <a:pt x="126" y="101"/>
                    </a:cubicBezTo>
                    <a:cubicBezTo>
                      <a:pt x="132" y="101"/>
                      <a:pt x="136" y="105"/>
                      <a:pt x="136" y="111"/>
                    </a:cubicBezTo>
                    <a:cubicBezTo>
                      <a:pt x="136" y="117"/>
                      <a:pt x="132" y="121"/>
                      <a:pt x="126" y="121"/>
                    </a:cubicBezTo>
                    <a:close/>
                    <a:moveTo>
                      <a:pt x="25" y="84"/>
                    </a:move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77"/>
                      <a:pt x="34" y="73"/>
                      <a:pt x="36" y="72"/>
                    </a:cubicBezTo>
                    <a:cubicBezTo>
                      <a:pt x="64" y="60"/>
                      <a:pt x="94" y="60"/>
                      <a:pt x="121" y="72"/>
                    </a:cubicBezTo>
                    <a:cubicBezTo>
                      <a:pt x="123" y="73"/>
                      <a:pt x="125" y="77"/>
                      <a:pt x="125" y="80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35" y="84"/>
                      <a:pt x="136" y="82"/>
                      <a:pt x="136" y="80"/>
                    </a:cubicBezTo>
                    <a:cubicBezTo>
                      <a:pt x="136" y="30"/>
                      <a:pt x="136" y="30"/>
                      <a:pt x="136" y="30"/>
                    </a:cubicBezTo>
                    <a:cubicBezTo>
                      <a:pt x="136" y="28"/>
                      <a:pt x="135" y="25"/>
                      <a:pt x="133" y="24"/>
                    </a:cubicBezTo>
                    <a:cubicBezTo>
                      <a:pt x="100" y="0"/>
                      <a:pt x="57" y="0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2" y="25"/>
                      <a:pt x="21" y="28"/>
                      <a:pt x="21" y="3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82"/>
                      <a:pt x="23" y="84"/>
                      <a:pt x="25" y="84"/>
                    </a:cubicBezTo>
                    <a:close/>
                    <a:moveTo>
                      <a:pt x="83" y="35"/>
                    </a:moveTo>
                    <a:cubicBezTo>
                      <a:pt x="83" y="32"/>
                      <a:pt x="84" y="31"/>
                      <a:pt x="87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6" y="31"/>
                      <a:pt x="128" y="32"/>
                      <a:pt x="128" y="35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3"/>
                      <a:pt x="126" y="55"/>
                      <a:pt x="124" y="55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4" y="55"/>
                      <a:pt x="83" y="53"/>
                      <a:pt x="83" y="51"/>
                    </a:cubicBezTo>
                    <a:lnTo>
                      <a:pt x="83" y="35"/>
                    </a:lnTo>
                    <a:close/>
                    <a:moveTo>
                      <a:pt x="29" y="35"/>
                    </a:moveTo>
                    <a:cubicBezTo>
                      <a:pt x="29" y="32"/>
                      <a:pt x="31" y="31"/>
                      <a:pt x="33" y="31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3" y="31"/>
                      <a:pt x="74" y="32"/>
                      <a:pt x="74" y="35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3"/>
                      <a:pt x="73" y="55"/>
                      <a:pt x="70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1" y="55"/>
                      <a:pt x="29" y="53"/>
                      <a:pt x="29" y="51"/>
                    </a:cubicBezTo>
                    <a:lnTo>
                      <a:pt x="29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</p:grpSp>
      <p:grpSp>
        <p:nvGrpSpPr>
          <p:cNvPr id="11" name="组合 5"/>
          <p:cNvGrpSpPr/>
          <p:nvPr/>
        </p:nvGrpSpPr>
        <p:grpSpPr>
          <a:xfrm>
            <a:off x="1296035" y="1345565"/>
            <a:ext cx="1913890" cy="597535"/>
            <a:chOff x="1465263" y="1783951"/>
            <a:chExt cx="6228000" cy="793803"/>
          </a:xfrm>
        </p:grpSpPr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1465263" y="1783951"/>
              <a:ext cx="6228000" cy="79296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algn="ctr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endParaRPr lang="zh-CN" altLang="zh-CN" sz="2000" b="1" strike="noStrike" noProof="1" dirty="0">
                <a:solidFill>
                  <a:srgbClr val="666699"/>
                </a:solidFill>
                <a:latin typeface="Calibri" panose="020F050202020403020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AutoShape 3"/>
            <p:cNvSpPr>
              <a:spLocks noChangeArrowheads="1"/>
            </p:cNvSpPr>
            <p:nvPr/>
          </p:nvSpPr>
          <p:spPr bwMode="gray">
            <a:xfrm>
              <a:off x="1465263" y="1902051"/>
              <a:ext cx="6228000" cy="6757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 cmpd="sng" algn="ctr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r>
                <a:rPr lang="zh-CN" altLang="en-US" sz="2800" b="1" strike="noStrike" noProof="1" dirty="0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pitchFamily="34" charset="-122"/>
                  <a:cs typeface="+mn-ea"/>
                </a:rPr>
                <a:t>资格</a:t>
              </a:r>
              <a:r>
                <a:rPr lang="zh-CN" altLang="en-US" sz="2800" b="1" strike="noStrike" noProof="1" dirty="0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pitchFamily="34" charset="-122"/>
                  <a:cs typeface="+mn-ea"/>
                </a:rPr>
                <a:t>证书</a:t>
              </a:r>
              <a:endParaRPr lang="zh-CN" altLang="en-US" sz="2800" b="1" strike="noStrike" noProof="1" dirty="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1739900" y="2457450"/>
          <a:ext cx="9108440" cy="3457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5045"/>
                <a:gridCol w="3821430"/>
                <a:gridCol w="2819400"/>
                <a:gridCol w="1472565"/>
              </a:tblGrid>
              <a:tr h="7639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序号</a:t>
                      </a:r>
                      <a:endParaRPr lang="en-US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D4F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考</a:t>
                      </a:r>
                      <a:r>
                        <a:rPr 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核项目</a:t>
                      </a:r>
                      <a:endParaRPr lang="en-US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D4F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考核发证部门</a:t>
                      </a:r>
                      <a:endParaRPr lang="en-US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D4F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等级要求</a:t>
                      </a:r>
                      <a:endParaRPr lang="en-US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D4FD"/>
                    </a:solidFill>
                  </a:tcPr>
                </a:tc>
              </a:tr>
              <a:tr h="7842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急救员证书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红十字会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合格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39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低压电工特种作业操作考证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应急管理厅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合格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5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1+X城市轨道交通站务员职业技能等级证书（中级）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广州城市轨道培训学院股份有限公司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合格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50240" y="185420"/>
            <a:ext cx="7692018" cy="763270"/>
            <a:chOff x="1048" y="580"/>
            <a:chExt cx="11545" cy="1202"/>
          </a:xfrm>
        </p:grpSpPr>
        <p:sp>
          <p:nvSpPr>
            <p:cNvPr id="2" name="文本框 1"/>
            <p:cNvSpPr txBox="1"/>
            <p:nvPr/>
          </p:nvSpPr>
          <p:spPr>
            <a:xfrm>
              <a:off x="2444" y="624"/>
              <a:ext cx="1014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>
                  <a:latin typeface="微软雅黑" panose="020B0503020204020204" pitchFamily="34" charset="-122"/>
                  <a:sym typeface="+mn-ea"/>
                </a:rPr>
                <a:t>五、人才培养模式</a:t>
              </a:r>
              <a:endParaRPr lang="zh-CN" altLang="en-US" sz="4000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48" y="580"/>
              <a:ext cx="1202" cy="1202"/>
              <a:chOff x="1226" y="2594"/>
              <a:chExt cx="1202" cy="1202"/>
            </a:xfrm>
          </p:grpSpPr>
          <p:sp>
            <p:nvSpPr>
              <p:cNvPr id="4" name="Oval 72"/>
              <p:cNvSpPr/>
              <p:nvPr/>
            </p:nvSpPr>
            <p:spPr>
              <a:xfrm>
                <a:off x="1226" y="2594"/>
                <a:ext cx="1202" cy="120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3" rIns="91445" bIns="45723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id-ID" altLang="zh-CN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302020204030203"/>
                  <a:ea typeface="Lato Light" panose="020F0302020204030203"/>
                  <a:cs typeface="Lato Light" panose="020F0302020204030203"/>
                </a:endParaRPr>
              </a:p>
            </p:txBody>
          </p:sp>
          <p:sp>
            <p:nvSpPr>
              <p:cNvPr id="141" name="Freeform 15"/>
              <p:cNvSpPr>
                <a:spLocks noEditPoints="1"/>
              </p:cNvSpPr>
              <p:nvPr/>
            </p:nvSpPr>
            <p:spPr bwMode="auto">
              <a:xfrm>
                <a:off x="1460" y="2836"/>
                <a:ext cx="735" cy="718"/>
              </a:xfrm>
              <a:custGeom>
                <a:avLst/>
                <a:gdLst>
                  <a:gd name="T0" fmla="*/ 148 w 157"/>
                  <a:gd name="T1" fmla="*/ 35 h 158"/>
                  <a:gd name="T2" fmla="*/ 144 w 157"/>
                  <a:gd name="T3" fmla="*/ 64 h 158"/>
                  <a:gd name="T4" fmla="*/ 153 w 157"/>
                  <a:gd name="T5" fmla="*/ 68 h 158"/>
                  <a:gd name="T6" fmla="*/ 157 w 157"/>
                  <a:gd name="T7" fmla="*/ 39 h 158"/>
                  <a:gd name="T8" fmla="*/ 17 w 157"/>
                  <a:gd name="T9" fmla="*/ 154 h 158"/>
                  <a:gd name="T10" fmla="*/ 37 w 157"/>
                  <a:gd name="T11" fmla="*/ 158 h 158"/>
                  <a:gd name="T12" fmla="*/ 41 w 157"/>
                  <a:gd name="T13" fmla="*/ 138 h 158"/>
                  <a:gd name="T14" fmla="*/ 17 w 157"/>
                  <a:gd name="T15" fmla="*/ 154 h 158"/>
                  <a:gd name="T16" fmla="*/ 9 w 157"/>
                  <a:gd name="T17" fmla="*/ 35 h 158"/>
                  <a:gd name="T18" fmla="*/ 0 w 157"/>
                  <a:gd name="T19" fmla="*/ 39 h 158"/>
                  <a:gd name="T20" fmla="*/ 4 w 157"/>
                  <a:gd name="T21" fmla="*/ 68 h 158"/>
                  <a:gd name="T22" fmla="*/ 13 w 157"/>
                  <a:gd name="T23" fmla="*/ 64 h 158"/>
                  <a:gd name="T24" fmla="*/ 116 w 157"/>
                  <a:gd name="T25" fmla="*/ 154 h 158"/>
                  <a:gd name="T26" fmla="*/ 136 w 157"/>
                  <a:gd name="T27" fmla="*/ 158 h 158"/>
                  <a:gd name="T28" fmla="*/ 140 w 157"/>
                  <a:gd name="T29" fmla="*/ 138 h 158"/>
                  <a:gd name="T30" fmla="*/ 116 w 157"/>
                  <a:gd name="T31" fmla="*/ 154 h 158"/>
                  <a:gd name="T32" fmla="*/ 116 w 157"/>
                  <a:gd name="T33" fmla="*/ 92 h 158"/>
                  <a:gd name="T34" fmla="*/ 112 w 157"/>
                  <a:gd name="T35" fmla="*/ 79 h 158"/>
                  <a:gd name="T36" fmla="*/ 41 w 157"/>
                  <a:gd name="T37" fmla="*/ 84 h 158"/>
                  <a:gd name="T38" fmla="*/ 17 w 157"/>
                  <a:gd name="T39" fmla="*/ 92 h 158"/>
                  <a:gd name="T40" fmla="*/ 13 w 157"/>
                  <a:gd name="T41" fmla="*/ 125 h 158"/>
                  <a:gd name="T42" fmla="*/ 140 w 157"/>
                  <a:gd name="T43" fmla="*/ 129 h 158"/>
                  <a:gd name="T44" fmla="*/ 144 w 157"/>
                  <a:gd name="T45" fmla="*/ 96 h 158"/>
                  <a:gd name="T46" fmla="*/ 31 w 157"/>
                  <a:gd name="T47" fmla="*/ 121 h 158"/>
                  <a:gd name="T48" fmla="*/ 31 w 157"/>
                  <a:gd name="T49" fmla="*/ 101 h 158"/>
                  <a:gd name="T50" fmla="*/ 31 w 157"/>
                  <a:gd name="T51" fmla="*/ 121 h 158"/>
                  <a:gd name="T52" fmla="*/ 103 w 157"/>
                  <a:gd name="T53" fmla="*/ 117 h 158"/>
                  <a:gd name="T54" fmla="*/ 50 w 157"/>
                  <a:gd name="T55" fmla="*/ 113 h 158"/>
                  <a:gd name="T56" fmla="*/ 54 w 157"/>
                  <a:gd name="T57" fmla="*/ 84 h 158"/>
                  <a:gd name="T58" fmla="*/ 107 w 157"/>
                  <a:gd name="T59" fmla="*/ 88 h 158"/>
                  <a:gd name="T60" fmla="*/ 126 w 157"/>
                  <a:gd name="T61" fmla="*/ 121 h 158"/>
                  <a:gd name="T62" fmla="*/ 126 w 157"/>
                  <a:gd name="T63" fmla="*/ 101 h 158"/>
                  <a:gd name="T64" fmla="*/ 126 w 157"/>
                  <a:gd name="T65" fmla="*/ 121 h 158"/>
                  <a:gd name="T66" fmla="*/ 32 w 157"/>
                  <a:gd name="T67" fmla="*/ 84 h 158"/>
                  <a:gd name="T68" fmla="*/ 36 w 157"/>
                  <a:gd name="T69" fmla="*/ 72 h 158"/>
                  <a:gd name="T70" fmla="*/ 125 w 157"/>
                  <a:gd name="T71" fmla="*/ 80 h 158"/>
                  <a:gd name="T72" fmla="*/ 133 w 157"/>
                  <a:gd name="T73" fmla="*/ 84 h 158"/>
                  <a:gd name="T74" fmla="*/ 136 w 157"/>
                  <a:gd name="T75" fmla="*/ 30 h 158"/>
                  <a:gd name="T76" fmla="*/ 24 w 157"/>
                  <a:gd name="T77" fmla="*/ 24 h 158"/>
                  <a:gd name="T78" fmla="*/ 21 w 157"/>
                  <a:gd name="T79" fmla="*/ 30 h 158"/>
                  <a:gd name="T80" fmla="*/ 25 w 157"/>
                  <a:gd name="T81" fmla="*/ 84 h 158"/>
                  <a:gd name="T82" fmla="*/ 87 w 157"/>
                  <a:gd name="T83" fmla="*/ 31 h 158"/>
                  <a:gd name="T84" fmla="*/ 128 w 157"/>
                  <a:gd name="T85" fmla="*/ 35 h 158"/>
                  <a:gd name="T86" fmla="*/ 124 w 157"/>
                  <a:gd name="T87" fmla="*/ 55 h 158"/>
                  <a:gd name="T88" fmla="*/ 83 w 157"/>
                  <a:gd name="T89" fmla="*/ 51 h 158"/>
                  <a:gd name="T90" fmla="*/ 29 w 157"/>
                  <a:gd name="T91" fmla="*/ 35 h 158"/>
                  <a:gd name="T92" fmla="*/ 70 w 157"/>
                  <a:gd name="T93" fmla="*/ 31 h 158"/>
                  <a:gd name="T94" fmla="*/ 74 w 157"/>
                  <a:gd name="T95" fmla="*/ 51 h 158"/>
                  <a:gd name="T96" fmla="*/ 33 w 157"/>
                  <a:gd name="T97" fmla="*/ 55 h 158"/>
                  <a:gd name="T98" fmla="*/ 29 w 157"/>
                  <a:gd name="T99" fmla="*/ 3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7" h="158">
                    <a:moveTo>
                      <a:pt x="153" y="35"/>
                    </a:moveTo>
                    <a:cubicBezTo>
                      <a:pt x="148" y="35"/>
                      <a:pt x="148" y="35"/>
                      <a:pt x="148" y="35"/>
                    </a:cubicBezTo>
                    <a:cubicBezTo>
                      <a:pt x="146" y="35"/>
                      <a:pt x="144" y="37"/>
                      <a:pt x="144" y="39"/>
                    </a:cubicBezTo>
                    <a:cubicBezTo>
                      <a:pt x="144" y="64"/>
                      <a:pt x="144" y="64"/>
                      <a:pt x="144" y="64"/>
                    </a:cubicBezTo>
                    <a:cubicBezTo>
                      <a:pt x="144" y="66"/>
                      <a:pt x="146" y="68"/>
                      <a:pt x="148" y="68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55" y="68"/>
                      <a:pt x="157" y="66"/>
                      <a:pt x="157" y="64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37"/>
                      <a:pt x="155" y="35"/>
                      <a:pt x="153" y="35"/>
                    </a:cubicBezTo>
                    <a:close/>
                    <a:moveTo>
                      <a:pt x="17" y="154"/>
                    </a:moveTo>
                    <a:cubicBezTo>
                      <a:pt x="17" y="156"/>
                      <a:pt x="19" y="158"/>
                      <a:pt x="21" y="158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40" y="158"/>
                      <a:pt x="41" y="156"/>
                      <a:pt x="41" y="154"/>
                    </a:cubicBezTo>
                    <a:cubicBezTo>
                      <a:pt x="41" y="138"/>
                      <a:pt x="41" y="138"/>
                      <a:pt x="41" y="138"/>
                    </a:cubicBezTo>
                    <a:cubicBezTo>
                      <a:pt x="17" y="138"/>
                      <a:pt x="17" y="138"/>
                      <a:pt x="17" y="138"/>
                    </a:cubicBezTo>
                    <a:lnTo>
                      <a:pt x="17" y="154"/>
                    </a:lnTo>
                    <a:close/>
                    <a:moveTo>
                      <a:pt x="13" y="39"/>
                    </a:moveTo>
                    <a:cubicBezTo>
                      <a:pt x="13" y="37"/>
                      <a:pt x="11" y="35"/>
                      <a:pt x="9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6"/>
                      <a:pt x="2" y="68"/>
                      <a:pt x="4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11" y="68"/>
                      <a:pt x="13" y="66"/>
                      <a:pt x="13" y="64"/>
                    </a:cubicBezTo>
                    <a:lnTo>
                      <a:pt x="13" y="39"/>
                    </a:lnTo>
                    <a:close/>
                    <a:moveTo>
                      <a:pt x="116" y="154"/>
                    </a:moveTo>
                    <a:cubicBezTo>
                      <a:pt x="116" y="156"/>
                      <a:pt x="117" y="158"/>
                      <a:pt x="120" y="158"/>
                    </a:cubicBezTo>
                    <a:cubicBezTo>
                      <a:pt x="136" y="158"/>
                      <a:pt x="136" y="158"/>
                      <a:pt x="136" y="158"/>
                    </a:cubicBezTo>
                    <a:cubicBezTo>
                      <a:pt x="138" y="158"/>
                      <a:pt x="140" y="156"/>
                      <a:pt x="140" y="154"/>
                    </a:cubicBezTo>
                    <a:cubicBezTo>
                      <a:pt x="140" y="138"/>
                      <a:pt x="140" y="138"/>
                      <a:pt x="140" y="138"/>
                    </a:cubicBezTo>
                    <a:cubicBezTo>
                      <a:pt x="116" y="138"/>
                      <a:pt x="116" y="138"/>
                      <a:pt x="116" y="138"/>
                    </a:cubicBezTo>
                    <a:lnTo>
                      <a:pt x="116" y="154"/>
                    </a:lnTo>
                    <a:close/>
                    <a:moveTo>
                      <a:pt x="140" y="92"/>
                    </a:moveTo>
                    <a:cubicBezTo>
                      <a:pt x="116" y="92"/>
                      <a:pt x="116" y="92"/>
                      <a:pt x="116" y="92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16" y="82"/>
                      <a:pt x="114" y="79"/>
                      <a:pt x="112" y="79"/>
                    </a:cubicBezTo>
                    <a:cubicBezTo>
                      <a:pt x="90" y="70"/>
                      <a:pt x="67" y="70"/>
                      <a:pt x="45" y="79"/>
                    </a:cubicBezTo>
                    <a:cubicBezTo>
                      <a:pt x="43" y="79"/>
                      <a:pt x="41" y="82"/>
                      <a:pt x="41" y="84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5" y="92"/>
                      <a:pt x="13" y="94"/>
                      <a:pt x="13" y="96"/>
                    </a:cubicBezTo>
                    <a:cubicBezTo>
                      <a:pt x="13" y="125"/>
                      <a:pt x="13" y="125"/>
                      <a:pt x="13" y="125"/>
                    </a:cubicBezTo>
                    <a:cubicBezTo>
                      <a:pt x="13" y="128"/>
                      <a:pt x="15" y="129"/>
                      <a:pt x="17" y="129"/>
                    </a:cubicBezTo>
                    <a:cubicBezTo>
                      <a:pt x="140" y="129"/>
                      <a:pt x="140" y="129"/>
                      <a:pt x="140" y="129"/>
                    </a:cubicBezTo>
                    <a:cubicBezTo>
                      <a:pt x="143" y="129"/>
                      <a:pt x="144" y="128"/>
                      <a:pt x="144" y="125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44" y="94"/>
                      <a:pt x="143" y="92"/>
                      <a:pt x="140" y="92"/>
                    </a:cubicBezTo>
                    <a:close/>
                    <a:moveTo>
                      <a:pt x="31" y="121"/>
                    </a:moveTo>
                    <a:cubicBezTo>
                      <a:pt x="26" y="121"/>
                      <a:pt x="21" y="117"/>
                      <a:pt x="21" y="111"/>
                    </a:cubicBezTo>
                    <a:cubicBezTo>
                      <a:pt x="21" y="105"/>
                      <a:pt x="26" y="101"/>
                      <a:pt x="31" y="101"/>
                    </a:cubicBezTo>
                    <a:cubicBezTo>
                      <a:pt x="37" y="101"/>
                      <a:pt x="41" y="105"/>
                      <a:pt x="41" y="111"/>
                    </a:cubicBezTo>
                    <a:cubicBezTo>
                      <a:pt x="41" y="117"/>
                      <a:pt x="37" y="121"/>
                      <a:pt x="31" y="121"/>
                    </a:cubicBezTo>
                    <a:close/>
                    <a:moveTo>
                      <a:pt x="107" y="113"/>
                    </a:moveTo>
                    <a:cubicBezTo>
                      <a:pt x="107" y="115"/>
                      <a:pt x="105" y="117"/>
                      <a:pt x="103" y="117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2" y="117"/>
                      <a:pt x="50" y="115"/>
                      <a:pt x="50" y="113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6"/>
                      <a:pt x="52" y="84"/>
                      <a:pt x="54" y="84"/>
                    </a:cubicBezTo>
                    <a:cubicBezTo>
                      <a:pt x="103" y="84"/>
                      <a:pt x="103" y="84"/>
                      <a:pt x="103" y="84"/>
                    </a:cubicBezTo>
                    <a:cubicBezTo>
                      <a:pt x="105" y="84"/>
                      <a:pt x="107" y="86"/>
                      <a:pt x="107" y="88"/>
                    </a:cubicBezTo>
                    <a:lnTo>
                      <a:pt x="107" y="113"/>
                    </a:lnTo>
                    <a:close/>
                    <a:moveTo>
                      <a:pt x="126" y="121"/>
                    </a:moveTo>
                    <a:cubicBezTo>
                      <a:pt x="120" y="121"/>
                      <a:pt x="116" y="117"/>
                      <a:pt x="116" y="111"/>
                    </a:cubicBezTo>
                    <a:cubicBezTo>
                      <a:pt x="116" y="105"/>
                      <a:pt x="120" y="101"/>
                      <a:pt x="126" y="101"/>
                    </a:cubicBezTo>
                    <a:cubicBezTo>
                      <a:pt x="132" y="101"/>
                      <a:pt x="136" y="105"/>
                      <a:pt x="136" y="111"/>
                    </a:cubicBezTo>
                    <a:cubicBezTo>
                      <a:pt x="136" y="117"/>
                      <a:pt x="132" y="121"/>
                      <a:pt x="126" y="121"/>
                    </a:cubicBezTo>
                    <a:close/>
                    <a:moveTo>
                      <a:pt x="25" y="84"/>
                    </a:move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77"/>
                      <a:pt x="34" y="73"/>
                      <a:pt x="36" y="72"/>
                    </a:cubicBezTo>
                    <a:cubicBezTo>
                      <a:pt x="64" y="60"/>
                      <a:pt x="94" y="60"/>
                      <a:pt x="121" y="72"/>
                    </a:cubicBezTo>
                    <a:cubicBezTo>
                      <a:pt x="123" y="73"/>
                      <a:pt x="125" y="77"/>
                      <a:pt x="125" y="80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35" y="84"/>
                      <a:pt x="136" y="82"/>
                      <a:pt x="136" y="80"/>
                    </a:cubicBezTo>
                    <a:cubicBezTo>
                      <a:pt x="136" y="30"/>
                      <a:pt x="136" y="30"/>
                      <a:pt x="136" y="30"/>
                    </a:cubicBezTo>
                    <a:cubicBezTo>
                      <a:pt x="136" y="28"/>
                      <a:pt x="135" y="25"/>
                      <a:pt x="133" y="24"/>
                    </a:cubicBezTo>
                    <a:cubicBezTo>
                      <a:pt x="100" y="0"/>
                      <a:pt x="57" y="0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2" y="25"/>
                      <a:pt x="21" y="28"/>
                      <a:pt x="21" y="3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82"/>
                      <a:pt x="23" y="84"/>
                      <a:pt x="25" y="84"/>
                    </a:cubicBezTo>
                    <a:close/>
                    <a:moveTo>
                      <a:pt x="83" y="35"/>
                    </a:moveTo>
                    <a:cubicBezTo>
                      <a:pt x="83" y="32"/>
                      <a:pt x="84" y="31"/>
                      <a:pt x="87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6" y="31"/>
                      <a:pt x="128" y="32"/>
                      <a:pt x="128" y="35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3"/>
                      <a:pt x="126" y="55"/>
                      <a:pt x="124" y="55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4" y="55"/>
                      <a:pt x="83" y="53"/>
                      <a:pt x="83" y="51"/>
                    </a:cubicBezTo>
                    <a:lnTo>
                      <a:pt x="83" y="35"/>
                    </a:lnTo>
                    <a:close/>
                    <a:moveTo>
                      <a:pt x="29" y="35"/>
                    </a:moveTo>
                    <a:cubicBezTo>
                      <a:pt x="29" y="32"/>
                      <a:pt x="31" y="31"/>
                      <a:pt x="33" y="31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3" y="31"/>
                      <a:pt x="74" y="32"/>
                      <a:pt x="74" y="35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3"/>
                      <a:pt x="73" y="55"/>
                      <a:pt x="70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1" y="55"/>
                      <a:pt x="29" y="53"/>
                      <a:pt x="29" y="51"/>
                    </a:cubicBezTo>
                    <a:lnTo>
                      <a:pt x="29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</p:grpSp>
      <p:grpSp>
        <p:nvGrpSpPr>
          <p:cNvPr id="11" name="组合 5"/>
          <p:cNvGrpSpPr/>
          <p:nvPr/>
        </p:nvGrpSpPr>
        <p:grpSpPr>
          <a:xfrm>
            <a:off x="1296035" y="1345565"/>
            <a:ext cx="2059940" cy="597535"/>
            <a:chOff x="1465263" y="1783951"/>
            <a:chExt cx="6228000" cy="793803"/>
          </a:xfrm>
        </p:grpSpPr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1465263" y="1783951"/>
              <a:ext cx="6228000" cy="79296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algn="ctr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endParaRPr lang="zh-CN" altLang="zh-CN" sz="2000" b="1" strike="noStrike" noProof="1" dirty="0">
                <a:solidFill>
                  <a:srgbClr val="666699"/>
                </a:solidFill>
                <a:latin typeface="Calibri" panose="020F050202020403020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AutoShape 3"/>
            <p:cNvSpPr>
              <a:spLocks noChangeArrowheads="1"/>
            </p:cNvSpPr>
            <p:nvPr/>
          </p:nvSpPr>
          <p:spPr bwMode="gray">
            <a:xfrm>
              <a:off x="1465263" y="1902051"/>
              <a:ext cx="6228000" cy="6757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 cmpd="sng" algn="ctr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r>
                <a:rPr lang="zh-CN" altLang="en-US" sz="2800" b="1" strike="noStrike" noProof="1" dirty="0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pitchFamily="34" charset="-122"/>
                  <a:cs typeface="+mn-ea"/>
                </a:rPr>
                <a:t>学习</a:t>
              </a:r>
              <a:r>
                <a:rPr lang="zh-CN" altLang="en-US" sz="2800" b="1" strike="noStrike" noProof="1" dirty="0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pitchFamily="34" charset="-122"/>
                  <a:cs typeface="+mn-ea"/>
                </a:rPr>
                <a:t>与发展</a:t>
              </a:r>
              <a:endParaRPr lang="zh-CN" altLang="en-US" sz="2800" b="1" strike="noStrike" noProof="1" dirty="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123315" y="2338705"/>
            <a:ext cx="340106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dirty="0">
                <a:sym typeface="+mn-ea"/>
              </a:rPr>
              <a:t>       </a:t>
            </a:r>
            <a:r>
              <a:rPr lang="zh-CN" altLang="en-US" sz="2800" dirty="0">
                <a:sym typeface="+mn-ea"/>
              </a:rPr>
              <a:t>本专业可通过专升本、专转本等形式衔接本科层次的专业学习，对应交通工程和交通运输专业。</a:t>
            </a:r>
            <a:endParaRPr lang="zh-CN" altLang="en-US" sz="2800"/>
          </a:p>
        </p:txBody>
      </p:sp>
      <p:pic>
        <p:nvPicPr>
          <p:cNvPr id="12294" name="图片 12293" descr="timg?image&amp;quality=80&amp;size=b9999_10000&amp;sec=1513261993090&amp;di=f22aff2ebd78e0df191f90e1f526b490&amp;imgtype=0&amp;src=http%3A%2F%2Fimgsrc"/>
          <p:cNvPicPr>
            <a:picLocks noChangeAspect="1"/>
          </p:cNvPicPr>
          <p:nvPr/>
        </p:nvPicPr>
        <p:blipFill>
          <a:blip r:embed="rId1"/>
          <a:srcRect b="4831"/>
          <a:stretch>
            <a:fillRect/>
          </a:stretch>
        </p:blipFill>
        <p:spPr>
          <a:xfrm>
            <a:off x="5610225" y="1864995"/>
            <a:ext cx="5853430" cy="4178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50240" y="185420"/>
            <a:ext cx="7692018" cy="763270"/>
            <a:chOff x="1048" y="580"/>
            <a:chExt cx="11545" cy="1202"/>
          </a:xfrm>
        </p:grpSpPr>
        <p:sp>
          <p:nvSpPr>
            <p:cNvPr id="2" name="文本框 1"/>
            <p:cNvSpPr txBox="1"/>
            <p:nvPr/>
          </p:nvSpPr>
          <p:spPr>
            <a:xfrm>
              <a:off x="2444" y="624"/>
              <a:ext cx="1014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000" b="1" dirty="0">
                  <a:latin typeface="微软雅黑" panose="020B0503020204020204" pitchFamily="34" charset="-122"/>
                  <a:sym typeface="+mn-ea"/>
                </a:rPr>
                <a:t>五、人才培养模式</a:t>
              </a:r>
              <a:endParaRPr lang="zh-CN" altLang="en-US" sz="4000" b="1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48" y="580"/>
              <a:ext cx="1202" cy="1202"/>
              <a:chOff x="1226" y="2594"/>
              <a:chExt cx="1202" cy="1202"/>
            </a:xfrm>
          </p:grpSpPr>
          <p:sp>
            <p:nvSpPr>
              <p:cNvPr id="4" name="Oval 72"/>
              <p:cNvSpPr/>
              <p:nvPr/>
            </p:nvSpPr>
            <p:spPr>
              <a:xfrm>
                <a:off x="1226" y="2594"/>
                <a:ext cx="1202" cy="120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5" tIns="45723" rIns="91445" bIns="45723" anchor="ctr"/>
              <a:lstStyle>
                <a:lvl1pPr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id-ID" altLang="zh-CN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Light" panose="020F0302020204030203"/>
                  <a:ea typeface="Lato Light" panose="020F0302020204030203"/>
                  <a:cs typeface="Lato Light" panose="020F0302020204030203"/>
                </a:endParaRPr>
              </a:p>
            </p:txBody>
          </p:sp>
          <p:sp>
            <p:nvSpPr>
              <p:cNvPr id="141" name="Freeform 15"/>
              <p:cNvSpPr>
                <a:spLocks noEditPoints="1"/>
              </p:cNvSpPr>
              <p:nvPr/>
            </p:nvSpPr>
            <p:spPr bwMode="auto">
              <a:xfrm>
                <a:off x="1460" y="2836"/>
                <a:ext cx="735" cy="718"/>
              </a:xfrm>
              <a:custGeom>
                <a:avLst/>
                <a:gdLst>
                  <a:gd name="T0" fmla="*/ 148 w 157"/>
                  <a:gd name="T1" fmla="*/ 35 h 158"/>
                  <a:gd name="T2" fmla="*/ 144 w 157"/>
                  <a:gd name="T3" fmla="*/ 64 h 158"/>
                  <a:gd name="T4" fmla="*/ 153 w 157"/>
                  <a:gd name="T5" fmla="*/ 68 h 158"/>
                  <a:gd name="T6" fmla="*/ 157 w 157"/>
                  <a:gd name="T7" fmla="*/ 39 h 158"/>
                  <a:gd name="T8" fmla="*/ 17 w 157"/>
                  <a:gd name="T9" fmla="*/ 154 h 158"/>
                  <a:gd name="T10" fmla="*/ 37 w 157"/>
                  <a:gd name="T11" fmla="*/ 158 h 158"/>
                  <a:gd name="T12" fmla="*/ 41 w 157"/>
                  <a:gd name="T13" fmla="*/ 138 h 158"/>
                  <a:gd name="T14" fmla="*/ 17 w 157"/>
                  <a:gd name="T15" fmla="*/ 154 h 158"/>
                  <a:gd name="T16" fmla="*/ 9 w 157"/>
                  <a:gd name="T17" fmla="*/ 35 h 158"/>
                  <a:gd name="T18" fmla="*/ 0 w 157"/>
                  <a:gd name="T19" fmla="*/ 39 h 158"/>
                  <a:gd name="T20" fmla="*/ 4 w 157"/>
                  <a:gd name="T21" fmla="*/ 68 h 158"/>
                  <a:gd name="T22" fmla="*/ 13 w 157"/>
                  <a:gd name="T23" fmla="*/ 64 h 158"/>
                  <a:gd name="T24" fmla="*/ 116 w 157"/>
                  <a:gd name="T25" fmla="*/ 154 h 158"/>
                  <a:gd name="T26" fmla="*/ 136 w 157"/>
                  <a:gd name="T27" fmla="*/ 158 h 158"/>
                  <a:gd name="T28" fmla="*/ 140 w 157"/>
                  <a:gd name="T29" fmla="*/ 138 h 158"/>
                  <a:gd name="T30" fmla="*/ 116 w 157"/>
                  <a:gd name="T31" fmla="*/ 154 h 158"/>
                  <a:gd name="T32" fmla="*/ 116 w 157"/>
                  <a:gd name="T33" fmla="*/ 92 h 158"/>
                  <a:gd name="T34" fmla="*/ 112 w 157"/>
                  <a:gd name="T35" fmla="*/ 79 h 158"/>
                  <a:gd name="T36" fmla="*/ 41 w 157"/>
                  <a:gd name="T37" fmla="*/ 84 h 158"/>
                  <a:gd name="T38" fmla="*/ 17 w 157"/>
                  <a:gd name="T39" fmla="*/ 92 h 158"/>
                  <a:gd name="T40" fmla="*/ 13 w 157"/>
                  <a:gd name="T41" fmla="*/ 125 h 158"/>
                  <a:gd name="T42" fmla="*/ 140 w 157"/>
                  <a:gd name="T43" fmla="*/ 129 h 158"/>
                  <a:gd name="T44" fmla="*/ 144 w 157"/>
                  <a:gd name="T45" fmla="*/ 96 h 158"/>
                  <a:gd name="T46" fmla="*/ 31 w 157"/>
                  <a:gd name="T47" fmla="*/ 121 h 158"/>
                  <a:gd name="T48" fmla="*/ 31 w 157"/>
                  <a:gd name="T49" fmla="*/ 101 h 158"/>
                  <a:gd name="T50" fmla="*/ 31 w 157"/>
                  <a:gd name="T51" fmla="*/ 121 h 158"/>
                  <a:gd name="T52" fmla="*/ 103 w 157"/>
                  <a:gd name="T53" fmla="*/ 117 h 158"/>
                  <a:gd name="T54" fmla="*/ 50 w 157"/>
                  <a:gd name="T55" fmla="*/ 113 h 158"/>
                  <a:gd name="T56" fmla="*/ 54 w 157"/>
                  <a:gd name="T57" fmla="*/ 84 h 158"/>
                  <a:gd name="T58" fmla="*/ 107 w 157"/>
                  <a:gd name="T59" fmla="*/ 88 h 158"/>
                  <a:gd name="T60" fmla="*/ 126 w 157"/>
                  <a:gd name="T61" fmla="*/ 121 h 158"/>
                  <a:gd name="T62" fmla="*/ 126 w 157"/>
                  <a:gd name="T63" fmla="*/ 101 h 158"/>
                  <a:gd name="T64" fmla="*/ 126 w 157"/>
                  <a:gd name="T65" fmla="*/ 121 h 158"/>
                  <a:gd name="T66" fmla="*/ 32 w 157"/>
                  <a:gd name="T67" fmla="*/ 84 h 158"/>
                  <a:gd name="T68" fmla="*/ 36 w 157"/>
                  <a:gd name="T69" fmla="*/ 72 h 158"/>
                  <a:gd name="T70" fmla="*/ 125 w 157"/>
                  <a:gd name="T71" fmla="*/ 80 h 158"/>
                  <a:gd name="T72" fmla="*/ 133 w 157"/>
                  <a:gd name="T73" fmla="*/ 84 h 158"/>
                  <a:gd name="T74" fmla="*/ 136 w 157"/>
                  <a:gd name="T75" fmla="*/ 30 h 158"/>
                  <a:gd name="T76" fmla="*/ 24 w 157"/>
                  <a:gd name="T77" fmla="*/ 24 h 158"/>
                  <a:gd name="T78" fmla="*/ 21 w 157"/>
                  <a:gd name="T79" fmla="*/ 30 h 158"/>
                  <a:gd name="T80" fmla="*/ 25 w 157"/>
                  <a:gd name="T81" fmla="*/ 84 h 158"/>
                  <a:gd name="T82" fmla="*/ 87 w 157"/>
                  <a:gd name="T83" fmla="*/ 31 h 158"/>
                  <a:gd name="T84" fmla="*/ 128 w 157"/>
                  <a:gd name="T85" fmla="*/ 35 h 158"/>
                  <a:gd name="T86" fmla="*/ 124 w 157"/>
                  <a:gd name="T87" fmla="*/ 55 h 158"/>
                  <a:gd name="T88" fmla="*/ 83 w 157"/>
                  <a:gd name="T89" fmla="*/ 51 h 158"/>
                  <a:gd name="T90" fmla="*/ 29 w 157"/>
                  <a:gd name="T91" fmla="*/ 35 h 158"/>
                  <a:gd name="T92" fmla="*/ 70 w 157"/>
                  <a:gd name="T93" fmla="*/ 31 h 158"/>
                  <a:gd name="T94" fmla="*/ 74 w 157"/>
                  <a:gd name="T95" fmla="*/ 51 h 158"/>
                  <a:gd name="T96" fmla="*/ 33 w 157"/>
                  <a:gd name="T97" fmla="*/ 55 h 158"/>
                  <a:gd name="T98" fmla="*/ 29 w 157"/>
                  <a:gd name="T99" fmla="*/ 3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7" h="158">
                    <a:moveTo>
                      <a:pt x="153" y="35"/>
                    </a:moveTo>
                    <a:cubicBezTo>
                      <a:pt x="148" y="35"/>
                      <a:pt x="148" y="35"/>
                      <a:pt x="148" y="35"/>
                    </a:cubicBezTo>
                    <a:cubicBezTo>
                      <a:pt x="146" y="35"/>
                      <a:pt x="144" y="37"/>
                      <a:pt x="144" y="39"/>
                    </a:cubicBezTo>
                    <a:cubicBezTo>
                      <a:pt x="144" y="64"/>
                      <a:pt x="144" y="64"/>
                      <a:pt x="144" y="64"/>
                    </a:cubicBezTo>
                    <a:cubicBezTo>
                      <a:pt x="144" y="66"/>
                      <a:pt x="146" y="68"/>
                      <a:pt x="148" y="68"/>
                    </a:cubicBezTo>
                    <a:cubicBezTo>
                      <a:pt x="153" y="68"/>
                      <a:pt x="153" y="68"/>
                      <a:pt x="153" y="68"/>
                    </a:cubicBezTo>
                    <a:cubicBezTo>
                      <a:pt x="155" y="68"/>
                      <a:pt x="157" y="66"/>
                      <a:pt x="157" y="64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37"/>
                      <a:pt x="155" y="35"/>
                      <a:pt x="153" y="35"/>
                    </a:cubicBezTo>
                    <a:close/>
                    <a:moveTo>
                      <a:pt x="17" y="154"/>
                    </a:moveTo>
                    <a:cubicBezTo>
                      <a:pt x="17" y="156"/>
                      <a:pt x="19" y="158"/>
                      <a:pt x="21" y="158"/>
                    </a:cubicBezTo>
                    <a:cubicBezTo>
                      <a:pt x="37" y="158"/>
                      <a:pt x="37" y="158"/>
                      <a:pt x="37" y="158"/>
                    </a:cubicBezTo>
                    <a:cubicBezTo>
                      <a:pt x="40" y="158"/>
                      <a:pt x="41" y="156"/>
                      <a:pt x="41" y="154"/>
                    </a:cubicBezTo>
                    <a:cubicBezTo>
                      <a:pt x="41" y="138"/>
                      <a:pt x="41" y="138"/>
                      <a:pt x="41" y="138"/>
                    </a:cubicBezTo>
                    <a:cubicBezTo>
                      <a:pt x="17" y="138"/>
                      <a:pt x="17" y="138"/>
                      <a:pt x="17" y="138"/>
                    </a:cubicBezTo>
                    <a:lnTo>
                      <a:pt x="17" y="154"/>
                    </a:lnTo>
                    <a:close/>
                    <a:moveTo>
                      <a:pt x="13" y="39"/>
                    </a:moveTo>
                    <a:cubicBezTo>
                      <a:pt x="13" y="37"/>
                      <a:pt x="11" y="35"/>
                      <a:pt x="9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6"/>
                      <a:pt x="2" y="68"/>
                      <a:pt x="4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11" y="68"/>
                      <a:pt x="13" y="66"/>
                      <a:pt x="13" y="64"/>
                    </a:cubicBezTo>
                    <a:lnTo>
                      <a:pt x="13" y="39"/>
                    </a:lnTo>
                    <a:close/>
                    <a:moveTo>
                      <a:pt x="116" y="154"/>
                    </a:moveTo>
                    <a:cubicBezTo>
                      <a:pt x="116" y="156"/>
                      <a:pt x="117" y="158"/>
                      <a:pt x="120" y="158"/>
                    </a:cubicBezTo>
                    <a:cubicBezTo>
                      <a:pt x="136" y="158"/>
                      <a:pt x="136" y="158"/>
                      <a:pt x="136" y="158"/>
                    </a:cubicBezTo>
                    <a:cubicBezTo>
                      <a:pt x="138" y="158"/>
                      <a:pt x="140" y="156"/>
                      <a:pt x="140" y="154"/>
                    </a:cubicBezTo>
                    <a:cubicBezTo>
                      <a:pt x="140" y="138"/>
                      <a:pt x="140" y="138"/>
                      <a:pt x="140" y="138"/>
                    </a:cubicBezTo>
                    <a:cubicBezTo>
                      <a:pt x="116" y="138"/>
                      <a:pt x="116" y="138"/>
                      <a:pt x="116" y="138"/>
                    </a:cubicBezTo>
                    <a:lnTo>
                      <a:pt x="116" y="154"/>
                    </a:lnTo>
                    <a:close/>
                    <a:moveTo>
                      <a:pt x="140" y="92"/>
                    </a:moveTo>
                    <a:cubicBezTo>
                      <a:pt x="116" y="92"/>
                      <a:pt x="116" y="92"/>
                      <a:pt x="116" y="92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16" y="82"/>
                      <a:pt x="114" y="79"/>
                      <a:pt x="112" y="79"/>
                    </a:cubicBezTo>
                    <a:cubicBezTo>
                      <a:pt x="90" y="70"/>
                      <a:pt x="67" y="70"/>
                      <a:pt x="45" y="79"/>
                    </a:cubicBezTo>
                    <a:cubicBezTo>
                      <a:pt x="43" y="79"/>
                      <a:pt x="41" y="82"/>
                      <a:pt x="41" y="84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5" y="92"/>
                      <a:pt x="13" y="94"/>
                      <a:pt x="13" y="96"/>
                    </a:cubicBezTo>
                    <a:cubicBezTo>
                      <a:pt x="13" y="125"/>
                      <a:pt x="13" y="125"/>
                      <a:pt x="13" y="125"/>
                    </a:cubicBezTo>
                    <a:cubicBezTo>
                      <a:pt x="13" y="128"/>
                      <a:pt x="15" y="129"/>
                      <a:pt x="17" y="129"/>
                    </a:cubicBezTo>
                    <a:cubicBezTo>
                      <a:pt x="140" y="129"/>
                      <a:pt x="140" y="129"/>
                      <a:pt x="140" y="129"/>
                    </a:cubicBezTo>
                    <a:cubicBezTo>
                      <a:pt x="143" y="129"/>
                      <a:pt x="144" y="128"/>
                      <a:pt x="144" y="125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44" y="94"/>
                      <a:pt x="143" y="92"/>
                      <a:pt x="140" y="92"/>
                    </a:cubicBezTo>
                    <a:close/>
                    <a:moveTo>
                      <a:pt x="31" y="121"/>
                    </a:moveTo>
                    <a:cubicBezTo>
                      <a:pt x="26" y="121"/>
                      <a:pt x="21" y="117"/>
                      <a:pt x="21" y="111"/>
                    </a:cubicBezTo>
                    <a:cubicBezTo>
                      <a:pt x="21" y="105"/>
                      <a:pt x="26" y="101"/>
                      <a:pt x="31" y="101"/>
                    </a:cubicBezTo>
                    <a:cubicBezTo>
                      <a:pt x="37" y="101"/>
                      <a:pt x="41" y="105"/>
                      <a:pt x="41" y="111"/>
                    </a:cubicBezTo>
                    <a:cubicBezTo>
                      <a:pt x="41" y="117"/>
                      <a:pt x="37" y="121"/>
                      <a:pt x="31" y="121"/>
                    </a:cubicBezTo>
                    <a:close/>
                    <a:moveTo>
                      <a:pt x="107" y="113"/>
                    </a:moveTo>
                    <a:cubicBezTo>
                      <a:pt x="107" y="115"/>
                      <a:pt x="105" y="117"/>
                      <a:pt x="103" y="117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2" y="117"/>
                      <a:pt x="50" y="115"/>
                      <a:pt x="50" y="113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50" y="86"/>
                      <a:pt x="52" y="84"/>
                      <a:pt x="54" y="84"/>
                    </a:cubicBezTo>
                    <a:cubicBezTo>
                      <a:pt x="103" y="84"/>
                      <a:pt x="103" y="84"/>
                      <a:pt x="103" y="84"/>
                    </a:cubicBezTo>
                    <a:cubicBezTo>
                      <a:pt x="105" y="84"/>
                      <a:pt x="107" y="86"/>
                      <a:pt x="107" y="88"/>
                    </a:cubicBezTo>
                    <a:lnTo>
                      <a:pt x="107" y="113"/>
                    </a:lnTo>
                    <a:close/>
                    <a:moveTo>
                      <a:pt x="126" y="121"/>
                    </a:moveTo>
                    <a:cubicBezTo>
                      <a:pt x="120" y="121"/>
                      <a:pt x="116" y="117"/>
                      <a:pt x="116" y="111"/>
                    </a:cubicBezTo>
                    <a:cubicBezTo>
                      <a:pt x="116" y="105"/>
                      <a:pt x="120" y="101"/>
                      <a:pt x="126" y="101"/>
                    </a:cubicBezTo>
                    <a:cubicBezTo>
                      <a:pt x="132" y="101"/>
                      <a:pt x="136" y="105"/>
                      <a:pt x="136" y="111"/>
                    </a:cubicBezTo>
                    <a:cubicBezTo>
                      <a:pt x="136" y="117"/>
                      <a:pt x="132" y="121"/>
                      <a:pt x="126" y="121"/>
                    </a:cubicBezTo>
                    <a:close/>
                    <a:moveTo>
                      <a:pt x="25" y="84"/>
                    </a:move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77"/>
                      <a:pt x="34" y="73"/>
                      <a:pt x="36" y="72"/>
                    </a:cubicBezTo>
                    <a:cubicBezTo>
                      <a:pt x="64" y="60"/>
                      <a:pt x="94" y="60"/>
                      <a:pt x="121" y="72"/>
                    </a:cubicBezTo>
                    <a:cubicBezTo>
                      <a:pt x="123" y="73"/>
                      <a:pt x="125" y="77"/>
                      <a:pt x="125" y="80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35" y="84"/>
                      <a:pt x="136" y="82"/>
                      <a:pt x="136" y="80"/>
                    </a:cubicBezTo>
                    <a:cubicBezTo>
                      <a:pt x="136" y="30"/>
                      <a:pt x="136" y="30"/>
                      <a:pt x="136" y="30"/>
                    </a:cubicBezTo>
                    <a:cubicBezTo>
                      <a:pt x="136" y="28"/>
                      <a:pt x="135" y="25"/>
                      <a:pt x="133" y="24"/>
                    </a:cubicBezTo>
                    <a:cubicBezTo>
                      <a:pt x="100" y="0"/>
                      <a:pt x="57" y="0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2" y="25"/>
                      <a:pt x="21" y="28"/>
                      <a:pt x="21" y="3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1" y="82"/>
                      <a:pt x="23" y="84"/>
                      <a:pt x="25" y="84"/>
                    </a:cubicBezTo>
                    <a:close/>
                    <a:moveTo>
                      <a:pt x="83" y="35"/>
                    </a:moveTo>
                    <a:cubicBezTo>
                      <a:pt x="83" y="32"/>
                      <a:pt x="84" y="31"/>
                      <a:pt x="87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6" y="31"/>
                      <a:pt x="128" y="32"/>
                      <a:pt x="128" y="35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3"/>
                      <a:pt x="126" y="55"/>
                      <a:pt x="124" y="55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4" y="55"/>
                      <a:pt x="83" y="53"/>
                      <a:pt x="83" y="51"/>
                    </a:cubicBezTo>
                    <a:lnTo>
                      <a:pt x="83" y="35"/>
                    </a:lnTo>
                    <a:close/>
                    <a:moveTo>
                      <a:pt x="29" y="35"/>
                    </a:moveTo>
                    <a:cubicBezTo>
                      <a:pt x="29" y="32"/>
                      <a:pt x="31" y="31"/>
                      <a:pt x="33" y="31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3" y="31"/>
                      <a:pt x="74" y="32"/>
                      <a:pt x="74" y="35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3"/>
                      <a:pt x="73" y="55"/>
                      <a:pt x="70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1" y="55"/>
                      <a:pt x="29" y="53"/>
                      <a:pt x="29" y="51"/>
                    </a:cubicBezTo>
                    <a:lnTo>
                      <a:pt x="29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/>
              </a:p>
            </p:txBody>
          </p:sp>
        </p:grpSp>
      </p:grpSp>
      <p:grpSp>
        <p:nvGrpSpPr>
          <p:cNvPr id="11" name="组合 5"/>
          <p:cNvGrpSpPr/>
          <p:nvPr/>
        </p:nvGrpSpPr>
        <p:grpSpPr>
          <a:xfrm>
            <a:off x="6614160" y="267970"/>
            <a:ext cx="2059940" cy="597535"/>
            <a:chOff x="1465263" y="1783951"/>
            <a:chExt cx="6228000" cy="793803"/>
          </a:xfrm>
        </p:grpSpPr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1465263" y="1783951"/>
              <a:ext cx="6228000" cy="79296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algn="ctr">
              <a:noFill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endParaRPr lang="zh-CN" altLang="zh-CN" sz="2000" b="1" strike="noStrike" noProof="1" dirty="0">
                <a:solidFill>
                  <a:srgbClr val="666699"/>
                </a:solidFill>
                <a:latin typeface="Calibri" panose="020F050202020403020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AutoShape 3"/>
            <p:cNvSpPr>
              <a:spLocks noChangeArrowheads="1"/>
            </p:cNvSpPr>
            <p:nvPr/>
          </p:nvSpPr>
          <p:spPr bwMode="gray">
            <a:xfrm>
              <a:off x="1465263" y="1902051"/>
              <a:ext cx="6228000" cy="67570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 cmpd="sng" algn="ctr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p>
              <a:pPr lvl="0" algn="ctr" eaLnBrk="0" fontAlgn="base" hangingPunct="0"/>
              <a:r>
                <a:rPr lang="zh-CN" altLang="en-US" sz="2800" b="1" strike="noStrike" noProof="1" dirty="0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pitchFamily="34" charset="-122"/>
                  <a:cs typeface="+mn-ea"/>
                </a:rPr>
                <a:t>教学</a:t>
              </a:r>
              <a:r>
                <a:rPr lang="zh-CN" altLang="en-US" sz="2800" b="1" strike="noStrike" noProof="1" dirty="0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pitchFamily="34" charset="-122"/>
                  <a:cs typeface="+mn-ea"/>
                </a:rPr>
                <a:t>计划</a:t>
              </a:r>
              <a:endParaRPr lang="zh-CN" altLang="en-US" sz="2800" b="1" strike="noStrike" noProof="1" dirty="0">
                <a:solidFill>
                  <a:srgbClr val="FF0000"/>
                </a:solidFill>
                <a:latin typeface="Calibri" panose="020F050202020403020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pic>
        <p:nvPicPr>
          <p:cNvPr id="7" name="图片 6" descr="{H@4O(43AVHBI6JQX$6$}FU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0855" y="996950"/>
            <a:ext cx="11556365" cy="58610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H2XS@K8N[4~TJF($EV@`D0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718820"/>
            <a:ext cx="12192000" cy="54203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A4~FMLT82_LFGKJ$8983~O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861185"/>
            <a:ext cx="12192000" cy="28022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0" y="-1018540"/>
            <a:ext cx="13114655" cy="7789545"/>
          </a:xfrm>
          <a:prstGeom prst="rect">
            <a:avLst/>
          </a:prstGeom>
        </p:spPr>
      </p:pic>
      <p:sp>
        <p:nvSpPr>
          <p:cNvPr id="65" name="直角三角形 64"/>
          <p:cNvSpPr/>
          <p:nvPr/>
        </p:nvSpPr>
        <p:spPr>
          <a:xfrm>
            <a:off x="2222" y="1250"/>
            <a:ext cx="9253360" cy="6855501"/>
          </a:xfrm>
          <a:prstGeom prst="rtTriangle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68" name="直接连接符 67"/>
          <p:cNvCxnSpPr/>
          <p:nvPr/>
        </p:nvCxnSpPr>
        <p:spPr>
          <a:xfrm>
            <a:off x="2222" y="172226"/>
            <a:ext cx="2128649" cy="16313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2222" y="747743"/>
            <a:ext cx="2304295" cy="17659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6751291" y="5225367"/>
            <a:ext cx="2128649" cy="16313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5867506" y="5090753"/>
            <a:ext cx="2304295" cy="17659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文本框 122"/>
          <p:cNvSpPr txBox="1"/>
          <p:nvPr/>
        </p:nvSpPr>
        <p:spPr>
          <a:xfrm>
            <a:off x="1402981" y="2514126"/>
            <a:ext cx="422529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大 家！</a:t>
            </a:r>
            <a:endParaRPr lang="zh-CN" altLang="en-US" sz="5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1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内容占位符 2"/>
          <p:cNvSpPr>
            <a:spLocks noGrp="1" noRot="1"/>
          </p:cNvSpPr>
          <p:nvPr>
            <p:ph idx="1"/>
          </p:nvPr>
        </p:nvSpPr>
        <p:spPr>
          <a:xfrm>
            <a:off x="1132205" y="755650"/>
            <a:ext cx="10233660" cy="5346700"/>
          </a:xfrm>
        </p:spPr>
        <p:txBody>
          <a:bodyPr anchor="t"/>
          <a:p>
            <a:pPr>
              <a:lnSpc>
                <a:spcPct val="150000"/>
              </a:lnSpc>
              <a:buClr>
                <a:srgbClr val="B62C43"/>
              </a:buClr>
              <a:buFont typeface="Wingdings" panose="05000000000000000000" charset="0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北京地铁一期工程于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1969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月基本建成，于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1971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月开始试运营，是我国第一条地铁。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B62C43"/>
              </a:buClr>
              <a:buFont typeface="Wingdings" panose="05000000000000000000" charset="0"/>
              <a:buChar char="Ø"/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截至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年年底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，大陆地区城市轨道交通运营线路达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308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条，分布在上海、北京、广州、南京等全国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55</a:t>
            </a: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座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城市，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运营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总里程达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10287.45</a:t>
            </a: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其中，地铁运营线路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8008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7公里，占比</a:t>
            </a:r>
            <a:r>
              <a:rPr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84</a:t>
            </a:r>
            <a:r>
              <a:rPr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；其他制式城轨交通运营线路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2279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28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公里，占比2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%。当年新增运营线路长度1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080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63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公里。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buClr>
                <a:srgbClr val="B62C43"/>
              </a:buClr>
              <a:buFont typeface="Wingdings" panose="05000000000000000000" charset="0"/>
              <a:buChar char="Ø"/>
            </a:pP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E9]@IH9$YJH`K$`B$E4G8L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80025" y="1414145"/>
            <a:ext cx="6629400" cy="4684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683250" y="530860"/>
            <a:ext cx="6374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微软雅黑" panose="020B0503020204020204" pitchFamily="34" charset="-122"/>
                <a:cs typeface="微软雅黑" panose="020B0503020204020204" pitchFamily="34" charset="-122"/>
              </a:rPr>
              <a:t>2022</a:t>
            </a: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年主要城市群城轨交通开通运营线路规模对比</a:t>
            </a:r>
            <a:endParaRPr lang="zh-CN" altLang="en-US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34950" y="89535"/>
            <a:ext cx="4783455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400">
                <a:solidFill>
                  <a:srgbClr val="C00000"/>
                </a:solidFill>
              </a:rPr>
              <a:t>长三角</a:t>
            </a:r>
            <a:r>
              <a:rPr lang="zh-CN" altLang="en-US" sz="2400"/>
              <a:t>城市群</a:t>
            </a:r>
            <a:r>
              <a:rPr lang="en-US" altLang="zh-CN" sz="2400"/>
              <a:t>17</a:t>
            </a:r>
            <a:r>
              <a:rPr lang="zh-CN" altLang="en-US" sz="2400"/>
              <a:t>城开通运营线路</a:t>
            </a:r>
            <a:r>
              <a:rPr lang="en-US" altLang="zh-CN" sz="2400"/>
              <a:t>87</a:t>
            </a:r>
            <a:r>
              <a:rPr lang="zh-CN" altLang="en-US" sz="2400"/>
              <a:t>条，</a:t>
            </a:r>
            <a:r>
              <a:rPr lang="en-US" altLang="zh-CN" sz="2400"/>
              <a:t>3160.90</a:t>
            </a:r>
            <a:r>
              <a:rPr lang="zh-CN" altLang="en-US" sz="2400"/>
              <a:t>公里，全线网占比</a:t>
            </a:r>
            <a:r>
              <a:rPr lang="en-US" altLang="zh-CN" sz="2400"/>
              <a:t>30.73%</a:t>
            </a:r>
            <a:r>
              <a:rPr lang="zh-CN" altLang="en-US" sz="2400"/>
              <a:t>，最为密集；</a:t>
            </a:r>
            <a:r>
              <a:rPr lang="zh-CN" altLang="en-US" sz="2400">
                <a:solidFill>
                  <a:srgbClr val="C00000"/>
                </a:solidFill>
              </a:rPr>
              <a:t>京津冀</a:t>
            </a:r>
            <a:r>
              <a:rPr lang="zh-CN" altLang="en-US" sz="2400"/>
              <a:t>城市群</a:t>
            </a:r>
            <a:r>
              <a:rPr lang="en-US" altLang="zh-CN" sz="2400"/>
              <a:t>3</a:t>
            </a:r>
            <a:r>
              <a:rPr lang="zh-CN" altLang="en-US" sz="2400"/>
              <a:t>城开通运营线路</a:t>
            </a:r>
            <a:r>
              <a:rPr lang="en-US" altLang="zh-CN" sz="2400"/>
              <a:t>39</a:t>
            </a:r>
            <a:r>
              <a:rPr lang="zh-CN" altLang="en-US" sz="2400"/>
              <a:t>条，</a:t>
            </a:r>
            <a:r>
              <a:rPr lang="en-US" altLang="zh-CN" sz="2400"/>
              <a:t>1235.81</a:t>
            </a:r>
            <a:r>
              <a:rPr lang="zh-CN" altLang="en-US" sz="2400"/>
              <a:t>公里，占比</a:t>
            </a:r>
            <a:r>
              <a:rPr lang="en-US" altLang="zh-CN" sz="2400"/>
              <a:t>12.01%</a:t>
            </a:r>
            <a:r>
              <a:rPr lang="zh-CN" altLang="en-US" sz="2400"/>
              <a:t>；</a:t>
            </a:r>
            <a:r>
              <a:rPr lang="zh-CN" altLang="en-US" sz="2400">
                <a:solidFill>
                  <a:srgbClr val="C00000"/>
                </a:solidFill>
              </a:rPr>
              <a:t>珠三角</a:t>
            </a:r>
            <a:r>
              <a:rPr lang="en-US" altLang="zh-CN" sz="2400"/>
              <a:t>5</a:t>
            </a:r>
            <a:r>
              <a:rPr lang="zh-CN" altLang="en-US" sz="2400"/>
              <a:t>城开通</a:t>
            </a:r>
            <a:r>
              <a:rPr lang="en-US" altLang="zh-CN" sz="2400"/>
              <a:t>40</a:t>
            </a:r>
            <a:r>
              <a:rPr lang="zh-CN" altLang="en-US" sz="2400"/>
              <a:t>条，</a:t>
            </a:r>
            <a:r>
              <a:rPr lang="en-US" altLang="zh-CN" sz="2400"/>
              <a:t>1350.75</a:t>
            </a:r>
            <a:r>
              <a:rPr lang="zh-CN" altLang="en-US" sz="2400"/>
              <a:t>公里，占比</a:t>
            </a:r>
            <a:r>
              <a:rPr lang="en-US" altLang="zh-CN" sz="2400"/>
              <a:t>13.13%</a:t>
            </a:r>
            <a:r>
              <a:rPr lang="zh-CN" altLang="en-US" sz="2400"/>
              <a:t>；</a:t>
            </a:r>
            <a:r>
              <a:rPr lang="zh-CN" altLang="en-US" sz="2400">
                <a:solidFill>
                  <a:srgbClr val="C00000"/>
                </a:solidFill>
              </a:rPr>
              <a:t>成渝</a:t>
            </a:r>
            <a:r>
              <a:rPr lang="zh-CN" altLang="en-US" sz="2400"/>
              <a:t>城市群</a:t>
            </a:r>
            <a:r>
              <a:rPr lang="en-US" altLang="zh-CN" sz="2400"/>
              <a:t>3</a:t>
            </a:r>
            <a:r>
              <a:rPr lang="zh-CN" altLang="en-US" sz="2400"/>
              <a:t>城开通</a:t>
            </a:r>
            <a:r>
              <a:rPr lang="en-US" altLang="zh-CN" sz="2400"/>
              <a:t>27</a:t>
            </a:r>
            <a:r>
              <a:rPr lang="zh-CN" altLang="en-US" sz="2400"/>
              <a:t>条，</a:t>
            </a:r>
            <a:r>
              <a:rPr lang="en-US" altLang="zh-CN" sz="2400"/>
              <a:t>1148.03</a:t>
            </a:r>
            <a:r>
              <a:rPr lang="zh-CN" altLang="en-US" sz="2400"/>
              <a:t>公里，占比</a:t>
            </a:r>
            <a:r>
              <a:rPr lang="en-US" altLang="zh-CN" sz="2400"/>
              <a:t>11.16%</a:t>
            </a:r>
            <a:r>
              <a:rPr lang="zh-CN" altLang="en-US" sz="2400"/>
              <a:t>。随着城市群、都市圈经济快速发展，高铁、城际、市域、地铁四网融合正</a:t>
            </a:r>
            <a:r>
              <a:rPr lang="zh-CN" altLang="en-US" sz="2400"/>
              <a:t>逐步推进。</a:t>
            </a:r>
            <a:endParaRPr lang="zh-CN" altLang="en-US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7195" y="368935"/>
            <a:ext cx="426847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2400"/>
              <a:t>拥有两种及以上制式投运的城市有</a:t>
            </a:r>
            <a:r>
              <a:rPr lang="en-US" altLang="zh-CN" sz="2400"/>
              <a:t>21</a:t>
            </a:r>
            <a:r>
              <a:rPr lang="zh-CN" altLang="en-US" sz="2400"/>
              <a:t>个，占已开通城轨交通运营城市的</a:t>
            </a:r>
            <a:r>
              <a:rPr lang="en-US" altLang="zh-CN" sz="2400"/>
              <a:t>38.18%</a:t>
            </a:r>
            <a:r>
              <a:rPr lang="zh-CN" altLang="en-US" sz="2400"/>
              <a:t>，其中，上海</a:t>
            </a:r>
            <a:r>
              <a:rPr lang="en-US" altLang="zh-CN" sz="2400"/>
              <a:t>5</a:t>
            </a:r>
            <a:r>
              <a:rPr lang="zh-CN" altLang="en-US" sz="2400"/>
              <a:t>种制式在运营，北京、重庆、</a:t>
            </a:r>
            <a:r>
              <a:rPr lang="zh-CN" altLang="en-US" sz="2400">
                <a:sym typeface="+mn-ea"/>
              </a:rPr>
              <a:t>广州、大连有</a:t>
            </a:r>
            <a:r>
              <a:rPr lang="en-US" altLang="zh-CN" sz="2400"/>
              <a:t>4</a:t>
            </a:r>
            <a:r>
              <a:rPr lang="zh-CN" altLang="en-US" sz="2400"/>
              <a:t>种制式，天津、深圳、南京、长春、成都、青岛各有</a:t>
            </a:r>
            <a:r>
              <a:rPr lang="en-US" altLang="zh-CN" sz="2400"/>
              <a:t>3</a:t>
            </a:r>
            <a:r>
              <a:rPr lang="zh-CN" altLang="en-US" sz="2400"/>
              <a:t>种，深圳、武汉、沈阳、西安、苏州、郑州、佛山、长沙、兰州、宁波、嘉兴</a:t>
            </a:r>
            <a:r>
              <a:rPr lang="en-US" altLang="zh-CN" sz="2400"/>
              <a:t>10</a:t>
            </a:r>
            <a:r>
              <a:rPr lang="zh-CN" altLang="en-US" sz="2400"/>
              <a:t>市各有</a:t>
            </a:r>
            <a:r>
              <a:rPr lang="en-US" altLang="zh-CN" sz="2400"/>
              <a:t>2</a:t>
            </a:r>
            <a:r>
              <a:rPr lang="zh-CN" altLang="en-US" sz="2400"/>
              <a:t>种制式在运营。</a:t>
            </a:r>
            <a:endParaRPr lang="zh-CN" altLang="en-US" sz="2400"/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l="12157" r="12567"/>
          <a:stretch>
            <a:fillRect/>
          </a:stretch>
        </p:blipFill>
        <p:spPr>
          <a:xfrm>
            <a:off x="4738370" y="720090"/>
            <a:ext cx="7241540" cy="5483225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G`TNIF@]UC)_BSI@TMH%VE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9495" y="119380"/>
            <a:ext cx="10553700" cy="66198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VABSEJ`0P}CZORG%KXI)GU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6635" y="122555"/>
            <a:ext cx="10485120" cy="661225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267710" y="73660"/>
            <a:ext cx="637413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pitchFamily="34" charset="-122"/>
                <a:cs typeface="微软雅黑" panose="020B0503020204020204" pitchFamily="34" charset="-122"/>
              </a:rPr>
              <a:t>2023</a:t>
            </a: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b="1">
                <a:latin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月城市轨道交通运营数据</a:t>
            </a: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</a:rPr>
              <a:t>速报</a:t>
            </a:r>
            <a:endParaRPr lang="zh-CN" altLang="en-US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MH" val="20170217180715"/>
  <p:tag name="MH_LIBRARY" val="GRAPHIC"/>
  <p:tag name="MH_TYPE" val="SubTitle"/>
  <p:tag name="MH_ORDER" val="1"/>
</p:tagLst>
</file>

<file path=ppt/tags/tag11.xml><?xml version="1.0" encoding="utf-8"?>
<p:tagLst xmlns:p="http://schemas.openxmlformats.org/presentationml/2006/main">
  <p:tag name="MH" val="20170217180715"/>
  <p:tag name="MH_LIBRARY" val="GRAPHIC"/>
  <p:tag name="MH_TYPE" val="Other"/>
  <p:tag name="MH_ORDER" val="2"/>
</p:tagLst>
</file>

<file path=ppt/tags/tag12.xml><?xml version="1.0" encoding="utf-8"?>
<p:tagLst xmlns:p="http://schemas.openxmlformats.org/presentationml/2006/main">
  <p:tag name="MH" val="20170217180715"/>
  <p:tag name="MH_LIBRARY" val="GRAPHIC"/>
  <p:tag name="MH_TYPE" val="SubTitle"/>
  <p:tag name="MH_ORDER" val="2"/>
</p:tagLst>
</file>

<file path=ppt/tags/tag13.xml><?xml version="1.0" encoding="utf-8"?>
<p:tagLst xmlns:p="http://schemas.openxmlformats.org/presentationml/2006/main">
  <p:tag name="MH" val="20170217180715"/>
  <p:tag name="MH_LIBRARY" val="GRAPHIC"/>
  <p:tag name="MH_TYPE" val="Other"/>
  <p:tag name="MH_ORDER" val="3"/>
</p:tagLst>
</file>

<file path=ppt/tags/tag14.xml><?xml version="1.0" encoding="utf-8"?>
<p:tagLst xmlns:p="http://schemas.openxmlformats.org/presentationml/2006/main">
  <p:tag name="MH" val="20170217180715"/>
  <p:tag name="MH_LIBRARY" val="GRAPHIC"/>
  <p:tag name="MH_TYPE" val="SubTitle"/>
  <p:tag name="MH_ORDER" val="3"/>
</p:tagLst>
</file>

<file path=ppt/tags/tag15.xml><?xml version="1.0" encoding="utf-8"?>
<p:tagLst xmlns:p="http://schemas.openxmlformats.org/presentationml/2006/main">
  <p:tag name="MH" val="20170217180715"/>
  <p:tag name="MH_LIBRARY" val="GRAPHIC"/>
  <p:tag name="MH_TYPE" val="Other"/>
  <p:tag name="MH_ORDER" val="4"/>
</p:tagLst>
</file>

<file path=ppt/tags/tag16.xml><?xml version="1.0" encoding="utf-8"?>
<p:tagLst xmlns:p="http://schemas.openxmlformats.org/presentationml/2006/main">
  <p:tag name="MH" val="20170217180715"/>
  <p:tag name="MH_LIBRARY" val="GRAPHIC"/>
  <p:tag name="MH_TYPE" val="SubTitle"/>
  <p:tag name="MH_ORDER" val="4"/>
</p:tagLst>
</file>

<file path=ppt/tags/tag17.xml><?xml version="1.0" encoding="utf-8"?>
<p:tagLst xmlns:p="http://schemas.openxmlformats.org/presentationml/2006/main">
  <p:tag name="MH" val="20170217180715"/>
  <p:tag name="MH_LIBRARY" val="GRAPHIC"/>
  <p:tag name="MH_TYPE" val="Other"/>
  <p:tag name="MH_ORDER" val="5"/>
</p:tagLst>
</file>

<file path=ppt/tags/tag18.xml><?xml version="1.0" encoding="utf-8"?>
<p:tagLst xmlns:p="http://schemas.openxmlformats.org/presentationml/2006/main">
  <p:tag name="MH" val="20170217180715"/>
  <p:tag name="MH_LIBRARY" val="GRAPHIC"/>
  <p:tag name="MH_TYPE" val="SubTitle"/>
  <p:tag name="MH_ORDER" val="5"/>
</p:tagLst>
</file>

<file path=ppt/tags/tag19.xml><?xml version="1.0" encoding="utf-8"?>
<p:tagLst xmlns:p="http://schemas.openxmlformats.org/presentationml/2006/main">
  <p:tag name="MH" val="20170217180715"/>
  <p:tag name="MH_LIBRARY" val="GRAPHIC"/>
  <p:tag name="MH_TYPE" val="Other"/>
  <p:tag name="MH_ORDER" val="6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MH" val="20170217180715"/>
  <p:tag name="MH_LIBRARY" val="GRAPHIC"/>
  <p:tag name="MH_TYPE" val="SubTitle"/>
  <p:tag name="MH_ORDER" val="6"/>
</p:tagLst>
</file>

<file path=ppt/tags/tag21.xml><?xml version="1.0" encoding="utf-8"?>
<p:tagLst xmlns:p="http://schemas.openxmlformats.org/presentationml/2006/main">
  <p:tag name="MH" val="20170217180715"/>
  <p:tag name="MH_LIBRARY" val="GRAPHIC"/>
  <p:tag name="MH_TYPE" val="Other"/>
  <p:tag name="MH_ORDER" val="7"/>
</p:tagLst>
</file>

<file path=ppt/tags/tag22.xml><?xml version="1.0" encoding="utf-8"?>
<p:tagLst xmlns:p="http://schemas.openxmlformats.org/presentationml/2006/main">
  <p:tag name="MH" val="20170217180715"/>
  <p:tag name="MH_LIBRARY" val="GRAPHIC"/>
  <p:tag name="MH_TYPE" val="Title"/>
  <p:tag name="MH_ORDER" val="1"/>
</p:tagLst>
</file>

<file path=ppt/tags/tag23.xml><?xml version="1.0" encoding="utf-8"?>
<p:tagLst xmlns:p="http://schemas.openxmlformats.org/presentationml/2006/main">
  <p:tag name="MH" val="20170217180715"/>
  <p:tag name="MH_LIBRARY" val="GRAPHIC"/>
  <p:tag name="MH_TYPE" val="Other"/>
  <p:tag name="MH_ORDER" val="1"/>
</p:tagLst>
</file>

<file path=ppt/tags/tag24.xml><?xml version="1.0" encoding="utf-8"?>
<p:tagLst xmlns:p="http://schemas.openxmlformats.org/presentationml/2006/main">
  <p:tag name="KSO_WM_UNIT_TABLE_BEAUTIFY" val="smartTable{9bd32ed0-c1dc-467f-8faf-a38e4686610e}"/>
</p:tagLst>
</file>

<file path=ppt/tags/tag25.xml><?xml version="1.0" encoding="utf-8"?>
<p:tagLst xmlns:p="http://schemas.openxmlformats.org/presentationml/2006/main">
  <p:tag name="KSO_WM_UNIT_TABLE_BEAUTIFY" val="smartTable{1a41c968-4722-40aa-89ec-e5ce5a020d78}"/>
  <p:tag name="TABLE_ENDDRAG_ORIGIN_RECT" val="758*272"/>
  <p:tag name="TABLE_ENDDRAG_RECT" val="108*182*758*272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PP_MARK_KEY" val="46061bf5-efc8-48df-8f3e-25e019e0c7bc"/>
  <p:tag name="COMMONDATA" val="eyJoZGlkIjoiNWYzODIyMzczOTdiZTJhMmRmYWIyNzIyOWJiMWU0ZTg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PLACING_PICTURE_USER_VIEWPORT" val="{&quot;height&quot;:2970,&quot;width&quot;:3075}"/>
</p:tagLst>
</file>

<file path=ppt/theme/theme1.xml><?xml version="1.0" encoding="utf-8"?>
<a:theme xmlns:a="http://schemas.openxmlformats.org/drawingml/2006/main" name="0号主题">
  <a:themeElements>
    <a:clrScheme name="自定义 29">
      <a:dk1>
        <a:srgbClr val="000000"/>
      </a:dk1>
      <a:lt1>
        <a:srgbClr val="FFFFFF"/>
      </a:lt1>
      <a:dk2>
        <a:srgbClr val="313755"/>
      </a:dk2>
      <a:lt2>
        <a:srgbClr val="D3DADB"/>
      </a:lt2>
      <a:accent1>
        <a:srgbClr val="B62C43"/>
      </a:accent1>
      <a:accent2>
        <a:srgbClr val="B62C43"/>
      </a:accent2>
      <a:accent3>
        <a:srgbClr val="B62C43"/>
      </a:accent3>
      <a:accent4>
        <a:srgbClr val="B62C43"/>
      </a:accent4>
      <a:accent5>
        <a:srgbClr val="B62C43"/>
      </a:accent5>
      <a:accent6>
        <a:srgbClr val="ED7D31"/>
      </a:accent6>
      <a:hlink>
        <a:srgbClr val="B62C43"/>
      </a:hlink>
      <a:folHlink>
        <a:srgbClr val="ED7D31"/>
      </a:folHlink>
    </a:clrScheme>
    <a:fontScheme name="标准（微软雅黑与CG）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chemeClr val="tx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3237</Words>
  <Application>WPS 演示</Application>
  <PresentationFormat>宽屏</PresentationFormat>
  <Paragraphs>311</Paragraphs>
  <Slides>47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3" baseType="lpstr">
      <vt:lpstr>Arial</vt:lpstr>
      <vt:lpstr>宋体</vt:lpstr>
      <vt:lpstr>Wingdings</vt:lpstr>
      <vt:lpstr>Century Gothic</vt:lpstr>
      <vt:lpstr>微软雅黑</vt:lpstr>
      <vt:lpstr>Times New Roman</vt:lpstr>
      <vt:lpstr>幼圆</vt:lpstr>
      <vt:lpstr>等线</vt:lpstr>
      <vt:lpstr>Lato Light</vt:lpstr>
      <vt:lpstr>Wingdings</vt:lpstr>
      <vt:lpstr>Arial Unicode MS</vt:lpstr>
      <vt:lpstr>华文行楷</vt:lpstr>
      <vt:lpstr>Calibri</vt:lpstr>
      <vt:lpstr>Calibri</vt:lpstr>
      <vt:lpstr>新宋体</vt:lpstr>
      <vt:lpstr>0号主题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能力要求：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陆克文</dc:creator>
  <cp:lastModifiedBy>黎明</cp:lastModifiedBy>
  <cp:revision>315</cp:revision>
  <dcterms:created xsi:type="dcterms:W3CDTF">2016-04-19T09:58:00Z</dcterms:created>
  <dcterms:modified xsi:type="dcterms:W3CDTF">2024-12-20T02:41:16Z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3CA09AEE8BEE453BAD8EB128C7801374</vt:lpwstr>
  </property>
</Properties>
</file>