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14" r:id="rId3"/>
    <p:sldId id="315" r:id="rId4"/>
    <p:sldId id="277" r:id="rId5"/>
    <p:sldId id="278" r:id="rId6"/>
    <p:sldId id="279" r:id="rId7"/>
    <p:sldId id="309" r:id="rId8"/>
    <p:sldId id="259" r:id="rId9"/>
    <p:sldId id="271" r:id="rId10"/>
    <p:sldId id="272" r:id="rId11"/>
    <p:sldId id="299" r:id="rId12"/>
    <p:sldId id="273" r:id="rId13"/>
    <p:sldId id="291" r:id="rId14"/>
    <p:sldId id="310" r:id="rId15"/>
    <p:sldId id="311" r:id="rId16"/>
    <p:sldId id="312" r:id="rId17"/>
    <p:sldId id="274" r:id="rId18"/>
    <p:sldId id="264" r:id="rId19"/>
    <p:sldId id="265" r:id="rId20"/>
    <p:sldId id="275" r:id="rId21"/>
    <p:sldId id="276" r:id="rId23"/>
    <p:sldId id="280" r:id="rId24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96" y="-84"/>
      </p:cViewPr>
      <p:guideLst>
        <p:guide orient="horz" pos="215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页眉占位符 2355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5" name="日期占位符 2355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strike="noStrike" noProof="1" dirty="0"/>
          </a:p>
        </p:txBody>
      </p:sp>
      <p:sp>
        <p:nvSpPr>
          <p:cNvPr id="2052" name="幻灯片图像占位符 23555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23556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3558" name="页脚占位符 2355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9" name="灯片编号占位符 2355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幻灯片图像占位符 1"/>
          <p:cNvSpPr>
            <a:spLocks noGrp="1" noRo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solidFill>
            <a:srgbClr val="FFFFFF"/>
          </a:solidFill>
        </p:spPr>
      </p:sp>
      <p:sp>
        <p:nvSpPr>
          <p:cNvPr id="18434" name="文本占位符 2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</p:spPr>
        <p:txBody>
          <a:bodyPr lIns="91440" tIns="45720" rIns="91440" bIns="45720" anchor="t"/>
          <a:p>
            <a:pPr lvl="0" indent="0"/>
            <a:endParaRPr lang="zh-CN" altLang="en-US" dirty="0"/>
          </a:p>
        </p:txBody>
      </p:sp>
      <p:sp>
        <p:nvSpPr>
          <p:cNvPr id="18435" name="灯片编号占位符 1"/>
          <p:cNvSpPr/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indent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2765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openxmlformats.org/officeDocument/2006/relationships/image" Target="../media/image5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11" name="矩形 2110"/>
          <p:cNvSpPr>
            <a:spLocks noRot="1"/>
          </p:cNvSpPr>
          <p:nvPr/>
        </p:nvSpPr>
        <p:spPr>
          <a:xfrm>
            <a:off x="597535" y="1390968"/>
            <a:ext cx="7948613" cy="1355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 fontAlgn="base">
              <a:buClrTx/>
            </a:pPr>
            <a:r>
              <a:rPr lang="zh-CN" altLang="en-US" sz="4000" b="1" strike="noStrike" noProof="1" dirty="0"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城市轨道交通运营管理</a:t>
            </a:r>
            <a:br>
              <a:rPr lang="zh-CN" altLang="en-US" sz="4000" b="1" dirty="0"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zh-CN" altLang="en-US" sz="4000" b="1" strike="noStrike" noProof="1" dirty="0">
                <a:effectLst>
                  <a:outerShdw blurRad="38100" dist="38100" dir="2700000">
                    <a:srgbClr val="FFFFFF"/>
                  </a:outerShdw>
                </a:effectLst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专业介绍</a:t>
            </a:r>
            <a:endParaRPr lang="zh-CN" altLang="en-US" sz="4000" b="1" strike="noStrike" noProof="1" dirty="0">
              <a:effectLst>
                <a:outerShdw blurRad="38100" dist="38100" dir="2700000">
                  <a:srgbClr val="FFFFFF"/>
                </a:outerShdw>
              </a:effectLst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4" name="图片 3" descr="9448607_093057677000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502025"/>
            <a:ext cx="4980305" cy="33559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图片 4" descr="3122052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300" y="3502025"/>
            <a:ext cx="4711065" cy="3355340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1" name="文本框 2"/>
          <p:cNvSpPr txBox="1"/>
          <p:nvPr/>
        </p:nvSpPr>
        <p:spPr>
          <a:xfrm>
            <a:off x="517525" y="1092200"/>
            <a:ext cx="2227263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专业优势</a:t>
            </a:r>
            <a:endParaRPr lang="zh-CN" altLang="en-US" sz="3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8265" name="圆角矩形 178264"/>
          <p:cNvSpPr/>
          <p:nvPr/>
        </p:nvSpPr>
        <p:spPr>
          <a:xfrm>
            <a:off x="719455" y="1843405"/>
            <a:ext cx="7129145" cy="354838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245" name="文本框 9"/>
          <p:cNvSpPr txBox="1"/>
          <p:nvPr/>
        </p:nvSpPr>
        <p:spPr>
          <a:xfrm>
            <a:off x="901065" y="2063750"/>
            <a:ext cx="676529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教学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采用工作过程系统化的培养模式，与企业一线衔接紧密，专业教学资源丰富，师资力量雄厚，资金投入充足，现阶段在标准建设、实训基地建设、资源库建设、师资队伍建设方面均已达到市级领先水平。实训内容覆盖了本专业就业岗位群，学生提供更多的就业机会和最强有力的帮助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65" name="图片 2" descr="DN4A62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2838" y="903288"/>
            <a:ext cx="8067675" cy="597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903288"/>
            <a:ext cx="1114425" cy="5972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7" name="文本框 5"/>
          <p:cNvSpPr txBox="1"/>
          <p:nvPr/>
        </p:nvSpPr>
        <p:spPr>
          <a:xfrm>
            <a:off x="158750" y="1768475"/>
            <a:ext cx="793750" cy="381793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实训设备及规划</a:t>
            </a:r>
            <a:endParaRPr lang="zh-CN" altLang="en-US" sz="40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89" name="图片 1" descr="DN4A62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112" y="879475"/>
            <a:ext cx="9156700" cy="60071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191226_105627_759296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893445"/>
            <a:ext cx="8453120" cy="5943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453755" y="1722120"/>
            <a:ext cx="613410" cy="39662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/>
              <a:t>（</a:t>
            </a:r>
            <a:r>
              <a:rPr lang="en-US" altLang="zh-CN" sz="2800"/>
              <a:t>OCC</a:t>
            </a:r>
            <a:r>
              <a:rPr lang="zh-CN" altLang="en-US" sz="2800"/>
              <a:t>调度中心实训室）</a:t>
            </a:r>
            <a:endParaRPr lang="zh-CN" altLang="en-US" sz="2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20191226_103845_75682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4875"/>
            <a:ext cx="8233410" cy="5953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89925" y="1905000"/>
            <a:ext cx="675005" cy="34467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/>
              <a:t>（车控室实训室）</a:t>
            </a:r>
            <a:endParaRPr lang="zh-CN" altLang="en-US"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95985"/>
            <a:ext cx="7957185" cy="59620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098155" y="2003425"/>
            <a:ext cx="675005" cy="32791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200"/>
              <a:t>（运营仿真机房</a:t>
            </a:r>
            <a:r>
              <a:rPr lang="zh-CN" altLang="en-US"/>
              <a:t>）</a:t>
            </a:r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标题 21505"/>
          <p:cNvSpPr>
            <a:spLocks noGrp="1"/>
          </p:cNvSpPr>
          <p:nvPr>
            <p:ph type="title"/>
          </p:nvPr>
        </p:nvSpPr>
        <p:spPr/>
        <p:txBody>
          <a:bodyPr anchor="ctr"/>
          <a:p>
            <a:endParaRPr lang="zh-CN" altLang="en-US" dirty="0"/>
          </a:p>
        </p:txBody>
      </p:sp>
      <p:sp>
        <p:nvSpPr>
          <p:cNvPr id="13314" name="文本占位符 21506"/>
          <p:cNvSpPr>
            <a:spLocks noGrp="1"/>
          </p:cNvSpPr>
          <p:nvPr>
            <p:ph idx="1"/>
          </p:nvPr>
        </p:nvSpPr>
        <p:spPr/>
        <p:txBody>
          <a:bodyPr anchor="t"/>
          <a:p>
            <a:endParaRPr lang="zh-CN" altLang="en-US" dirty="0"/>
          </a:p>
        </p:txBody>
      </p:sp>
      <p:pic>
        <p:nvPicPr>
          <p:cNvPr id="13315" name="图片 21507" descr="wpsB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12875"/>
            <a:ext cx="9144000" cy="5014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文本占位符 11267"/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4525963"/>
          </a:xfrm>
        </p:spPr>
        <p:txBody>
          <a:bodyPr anchor="t"/>
          <a:p>
            <a:r>
              <a:rPr lang="zh-CN" altLang="en-US" dirty="0">
                <a:sym typeface="+mn-ea"/>
              </a:rPr>
              <a:t>计算机应用能力（中级）证书</a:t>
            </a:r>
            <a:endParaRPr lang="zh-CN" altLang="en-US" dirty="0"/>
          </a:p>
          <a:p>
            <a:r>
              <a:rPr lang="zh-CN" altLang="en-US" dirty="0"/>
              <a:t>低压电工职业资格证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15362" name="文本框 11269"/>
          <p:cNvSpPr txBox="1"/>
          <p:nvPr/>
        </p:nvSpPr>
        <p:spPr>
          <a:xfrm>
            <a:off x="468313" y="1125538"/>
            <a:ext cx="2951162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资格证书</a:t>
            </a:r>
            <a:endParaRPr lang="zh-CN" altLang="en-US" sz="40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5363" name="图片 11271" descr="timg?image&amp;quality=80&amp;size=b9999_10000&amp;sec=1513261905311&amp;di=b5eb2dcd763a443302ba0c7103c6bc97&amp;imgtype=0&amp;src=http%3A%2F%2F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2275" y="2997200"/>
            <a:ext cx="5387975" cy="3354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占位符 12290"/>
          <p:cNvSpPr>
            <a:spLocks noGrp="1"/>
          </p:cNvSpPr>
          <p:nvPr>
            <p:ph idx="1"/>
          </p:nvPr>
        </p:nvSpPr>
        <p:spPr>
          <a:xfrm>
            <a:off x="468313" y="2133600"/>
            <a:ext cx="2663825" cy="4525963"/>
          </a:xfrm>
        </p:spPr>
        <p:txBody>
          <a:bodyPr anchor="t"/>
          <a:p>
            <a:r>
              <a:rPr lang="zh-CN" altLang="en-US" sz="2800" dirty="0"/>
              <a:t>本专业可通过专升本、专转本等形式衔接本科层次的专业学习，对应城市轨道交通运营管理和交通运输专业。</a:t>
            </a:r>
            <a:endParaRPr lang="zh-CN" altLang="en-US" sz="2800" dirty="0"/>
          </a:p>
        </p:txBody>
      </p:sp>
      <p:sp>
        <p:nvSpPr>
          <p:cNvPr id="16386" name="文本框 12291"/>
          <p:cNvSpPr txBox="1"/>
          <p:nvPr/>
        </p:nvSpPr>
        <p:spPr>
          <a:xfrm>
            <a:off x="611188" y="1125538"/>
            <a:ext cx="2736850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学习与发展</a:t>
            </a:r>
            <a:endParaRPr lang="zh-CN" altLang="en-US" sz="40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6387" name="图片 12293" descr="timg?image&amp;quality=80&amp;size=b9999_10000&amp;sec=1513261993090&amp;di=f22aff2ebd78e0df191f90e1f526b490&amp;imgtype=0&amp;src=http%3A%2F%2Fimgsr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2500" y="2060575"/>
            <a:ext cx="5435600" cy="4076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内容占位符 2"/>
          <p:cNvSpPr>
            <a:spLocks noGrp="1"/>
          </p:cNvSpPr>
          <p:nvPr>
            <p:ph idx="4294967295"/>
          </p:nvPr>
        </p:nvSpPr>
        <p:spPr>
          <a:xfrm>
            <a:off x="468313" y="1412875"/>
            <a:ext cx="8229600" cy="4525963"/>
          </a:xfrm>
        </p:spPr>
        <p:txBody>
          <a:bodyPr anchor="t"/>
          <a:p>
            <a:pPr marL="0" indent="0">
              <a:buNone/>
            </a:pPr>
            <a:r>
              <a:rPr lang="en-US" altLang="zh-CN"/>
              <a:t>      </a:t>
            </a:r>
            <a:endParaRPr lang="zh-CN" altLang="en-US" sz="2800"/>
          </a:p>
          <a:p>
            <a:pPr marL="0" indent="0">
              <a:buNone/>
            </a:pPr>
            <a:endParaRPr lang="zh-CN" altLang="en-US"/>
          </a:p>
        </p:txBody>
      </p:sp>
      <p:pic>
        <p:nvPicPr>
          <p:cNvPr id="1026" name="Picture 2" descr="K:\轨道交通\派班室\IMG_4757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3716338"/>
            <a:ext cx="2857500" cy="235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4" descr="C:\Users\Ding\Desktop\图片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8" y="3716338"/>
            <a:ext cx="2786062" cy="23574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2683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888" y="3716338"/>
            <a:ext cx="2346325" cy="2357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3110" name="圆角矩形 173109"/>
          <p:cNvSpPr/>
          <p:nvPr/>
        </p:nvSpPr>
        <p:spPr>
          <a:xfrm>
            <a:off x="611188" y="1628775"/>
            <a:ext cx="7877175" cy="2025650"/>
          </a:xfrm>
          <a:prstGeom prst="roundRect">
            <a:avLst>
              <a:gd name="adj" fmla="val 16667"/>
            </a:avLst>
          </a:prstGeom>
          <a:solidFill>
            <a:srgbClr val="3CA1E6"/>
          </a:solidFill>
          <a:ln w="9525">
            <a:noFill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4" name="文本框 1"/>
          <p:cNvSpPr txBox="1"/>
          <p:nvPr/>
        </p:nvSpPr>
        <p:spPr>
          <a:xfrm>
            <a:off x="971550" y="1700213"/>
            <a:ext cx="7119938" cy="18145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800">
                <a:latin typeface="Arial" panose="020B0604020202020204" pitchFamily="34" charset="0"/>
                <a:ea typeface="宋体" panose="02010600030101010101" pitchFamily="2" charset="-122"/>
              </a:rPr>
              <a:t>      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本专业主要面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向站务员、车站值班员、车站值班站长、行车调度员、客运督导员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、车场值班员、车场调度员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、安全（监察）员等</a:t>
            </a:r>
            <a:r>
              <a:rPr lang="zh-CN" altLang="en-US" sz="2800">
                <a:latin typeface="Arial" panose="020B0604020202020204" pitchFamily="34" charset="0"/>
                <a:ea typeface="宋体" panose="02010600030101010101" pitchFamily="2" charset="-122"/>
              </a:rPr>
              <a:t>工作岗</a:t>
            </a:r>
            <a:r>
              <a:rPr lang="zh-CN" altLang="en-US" sz="2800" dirty="0">
                <a:latin typeface="Arial" panose="020B0604020202020204" pitchFamily="34" charset="0"/>
                <a:ea typeface="宋体" panose="02010600030101010101" pitchFamily="2" charset="-122"/>
              </a:rPr>
              <a:t>位。</a:t>
            </a:r>
            <a:endParaRPr lang="zh-CN" altLang="en-US" sz="2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5" name="文本框 268311"/>
          <p:cNvSpPr txBox="1"/>
          <p:nvPr/>
        </p:nvSpPr>
        <p:spPr>
          <a:xfrm>
            <a:off x="6227763" y="6165850"/>
            <a:ext cx="2236787" cy="3079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buFont typeface="Arial" panose="020B0604020202020204" pitchFamily="34" charset="0"/>
            </a:pP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宋体" panose="02010600030101010101" pitchFamily="2" charset="-122"/>
                <a:ea typeface="宋体" panose="02010600030101010101" pitchFamily="2" charset="-122"/>
              </a:rPr>
              <a:t>3 </a:t>
            </a:r>
            <a:r>
              <a:rPr lang="zh-CN" altLang="en-US" sz="1000" dirty="0">
                <a:latin typeface="宋体" panose="02010600030101010101" pitchFamily="2" charset="-122"/>
                <a:ea typeface="宋体" panose="02010600030101010101" pitchFamily="2" charset="-122"/>
              </a:rPr>
              <a:t>地铁车站厅巡</a:t>
            </a:r>
            <a:endParaRPr lang="zh-CN" altLang="en-US" sz="10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6" name="文本框 1"/>
          <p:cNvSpPr txBox="1"/>
          <p:nvPr/>
        </p:nvSpPr>
        <p:spPr>
          <a:xfrm>
            <a:off x="1331913" y="6165850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1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车场调度员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7" name="文本框 2"/>
          <p:cNvSpPr txBox="1"/>
          <p:nvPr/>
        </p:nvSpPr>
        <p:spPr>
          <a:xfrm>
            <a:off x="3995738" y="6165850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2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信号楼调度员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418" name="文本框 22539"/>
          <p:cNvSpPr txBox="1"/>
          <p:nvPr/>
        </p:nvSpPr>
        <p:spPr>
          <a:xfrm>
            <a:off x="468313" y="981075"/>
            <a:ext cx="2951162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就业岗位</a:t>
            </a:r>
            <a:endParaRPr lang="zh-CN" altLang="en-US" sz="36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7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3" name="标题 4097"/>
          <p:cNvSpPr>
            <a:spLocks noGrp="1"/>
          </p:cNvSpPr>
          <p:nvPr>
            <p:ph type="title"/>
          </p:nvPr>
        </p:nvSpPr>
        <p:spPr>
          <a:xfrm>
            <a:off x="323850" y="765175"/>
            <a:ext cx="8229600" cy="1143000"/>
          </a:xfrm>
        </p:spPr>
        <p:txBody>
          <a:bodyPr anchor="ctr"/>
          <a:p>
            <a:pPr algn="l"/>
            <a:r>
              <a:rPr lang="zh-CN" altLang="en-US" b="1" dirty="0">
                <a:solidFill>
                  <a:srgbClr val="000099"/>
                </a:solidFill>
              </a:rPr>
              <a:t>行业发展</a:t>
            </a:r>
            <a:endParaRPr lang="zh-CN" altLang="en-US" b="1" dirty="0">
              <a:solidFill>
                <a:srgbClr val="000099"/>
              </a:solidFill>
            </a:endParaRPr>
          </a:p>
        </p:txBody>
      </p:sp>
      <p:sp>
        <p:nvSpPr>
          <p:cNvPr id="178265" name="圆角矩形 178264"/>
          <p:cNvSpPr/>
          <p:nvPr/>
        </p:nvSpPr>
        <p:spPr>
          <a:xfrm>
            <a:off x="323850" y="1660525"/>
            <a:ext cx="3754438" cy="4962525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chemeClr val="bg2"/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5" name="文本框 4104"/>
          <p:cNvSpPr txBox="1"/>
          <p:nvPr/>
        </p:nvSpPr>
        <p:spPr>
          <a:xfrm>
            <a:off x="552450" y="1760538"/>
            <a:ext cx="3348038" cy="36309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至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年底：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开通城市数：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44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个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线路数：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233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条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运营总里程：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7545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.5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公里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在建里程数：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6246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公里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批复投资额：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38756</a:t>
            </a:r>
            <a:r>
              <a:rPr lang="zh-CN" altLang="en-US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亿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20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年新增里程：</a:t>
            </a:r>
            <a:r>
              <a:rPr lang="en-US" altLang="zh-CN" sz="2000" b="1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1240.3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公里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新增城市：</a:t>
            </a:r>
            <a:r>
              <a:rPr lang="en-US" altLang="zh-CN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000" b="1" dirty="0">
                <a:solidFill>
                  <a:srgbClr val="660066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座</a:t>
            </a:r>
            <a:endParaRPr lang="zh-CN" altLang="en-US" sz="2000" b="1" dirty="0">
              <a:solidFill>
                <a:srgbClr val="66006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" name="图片 3" descr="9448607_093057677000_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8955" y="909320"/>
            <a:ext cx="4410075" cy="297053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descr="IMG_20191226_105627_759296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590" y="3879850"/>
            <a:ext cx="4409440" cy="297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54275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983615" y="955675"/>
            <a:ext cx="3359785" cy="2530475"/>
          </a:xfrm>
        </p:spPr>
      </p:pic>
      <p:pic>
        <p:nvPicPr>
          <p:cNvPr id="19458" name="图片 624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951230"/>
            <a:ext cx="3385820" cy="2534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图片 274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" y="3772535"/>
            <a:ext cx="2421890" cy="2684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图片 2744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745" y="3752215"/>
            <a:ext cx="2045335" cy="2704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2744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7025" y="3730625"/>
            <a:ext cx="3190875" cy="2726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2" name="文本框 1"/>
          <p:cNvSpPr txBox="1"/>
          <p:nvPr/>
        </p:nvSpPr>
        <p:spPr>
          <a:xfrm>
            <a:off x="1820863" y="3485833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4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客运值班员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3" name="文本框 2"/>
          <p:cNvSpPr txBox="1"/>
          <p:nvPr/>
        </p:nvSpPr>
        <p:spPr>
          <a:xfrm>
            <a:off x="5878513" y="3485833"/>
            <a:ext cx="2054225" cy="2444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5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行车调度员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4" name="文本框 3"/>
          <p:cNvSpPr txBox="1"/>
          <p:nvPr/>
        </p:nvSpPr>
        <p:spPr>
          <a:xfrm>
            <a:off x="2162175" y="6456363"/>
            <a:ext cx="2054225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6 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行车值班员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465" name="文本框 4"/>
          <p:cNvSpPr txBox="1"/>
          <p:nvPr/>
        </p:nvSpPr>
        <p:spPr>
          <a:xfrm>
            <a:off x="6418263" y="6456363"/>
            <a:ext cx="2054225" cy="2460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lang="en-US" altLang="zh-CN" sz="1000">
                <a:latin typeface="Arial" panose="020B0604020202020204" pitchFamily="34" charset="0"/>
                <a:ea typeface="宋体" panose="02010600030101010101" pitchFamily="2" charset="-122"/>
              </a:rPr>
              <a:t>7   </a:t>
            </a:r>
            <a:r>
              <a:rPr lang="zh-CN" altLang="en-US" sz="1000">
                <a:latin typeface="Arial" panose="020B0604020202020204" pitchFamily="34" charset="0"/>
                <a:ea typeface="宋体" panose="02010600030101010101" pitchFamily="2" charset="-122"/>
              </a:rPr>
              <a:t>票务员</a:t>
            </a:r>
            <a:endParaRPr lang="zh-CN" altLang="en-US" sz="1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内容占位符 1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827088" y="2492375"/>
            <a:ext cx="7454900" cy="3460750"/>
          </a:xfrm>
        </p:spPr>
      </p:pic>
      <p:sp>
        <p:nvSpPr>
          <p:cNvPr id="20482" name="文本框 2"/>
          <p:cNvSpPr txBox="1"/>
          <p:nvPr/>
        </p:nvSpPr>
        <p:spPr>
          <a:xfrm>
            <a:off x="1476375" y="1052513"/>
            <a:ext cx="5757863" cy="13112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4000">
                <a:latin typeface="Arial" panose="020B0604020202020204" pitchFamily="34" charset="0"/>
                <a:ea typeface="宋体" panose="02010600030101010101" pitchFamily="2" charset="-122"/>
              </a:rPr>
              <a:t>选择城市轨道交通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>
              <a:buFont typeface="Arial" panose="020B0604020202020204" pitchFamily="34" charset="0"/>
            </a:pPr>
            <a:r>
              <a:rPr lang="zh-CN" altLang="en-US" sz="4000">
                <a:latin typeface="Arial" panose="020B0604020202020204" pitchFamily="34" charset="0"/>
                <a:ea typeface="宋体" panose="02010600030101010101" pitchFamily="2" charset="-122"/>
              </a:rPr>
              <a:t> 成就理想人生！</a:t>
            </a:r>
            <a:endParaRPr lang="zh-CN" altLang="en-US" sz="4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文本框 5"/>
          <p:cNvSpPr txBox="1"/>
          <p:nvPr/>
        </p:nvSpPr>
        <p:spPr>
          <a:xfrm>
            <a:off x="1042988" y="1196975"/>
            <a:ext cx="3168650" cy="3067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                 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近</a:t>
            </a:r>
            <a:r>
              <a:rPr lang="en-US" altLang="zh-CN" sz="1400"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年新增里程表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9" name="文本框 7"/>
          <p:cNvSpPr txBox="1"/>
          <p:nvPr/>
        </p:nvSpPr>
        <p:spPr>
          <a:xfrm>
            <a:off x="5435600" y="1125538"/>
            <a:ext cx="2952750" cy="3048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400">
                <a:latin typeface="Arial" panose="020B0604020202020204" pitchFamily="34" charset="0"/>
                <a:ea typeface="宋体" panose="02010600030101010101" pitchFamily="2" charset="-122"/>
              </a:rPr>
              <a:t>主要省市轨交客运占公交客运比重</a:t>
            </a:r>
            <a:endParaRPr lang="zh-CN" altLang="en-US" sz="1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0" name="图片 6" descr="20160630153406_m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43438" y="1557338"/>
            <a:ext cx="4179887" cy="2846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文本框 12"/>
          <p:cNvSpPr txBox="1"/>
          <p:nvPr/>
        </p:nvSpPr>
        <p:spPr>
          <a:xfrm>
            <a:off x="2484438" y="4868863"/>
            <a:ext cx="547687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201</a:t>
            </a:r>
            <a:r>
              <a:rPr lang="en-US" altLang="zh-CN" sz="1200">
                <a:latin typeface="Arial" panose="020B0604020202020204" pitchFamily="34" charset="0"/>
                <a:ea typeface="宋体" panose="02010600030101010101" pitchFamily="2" charset="-122"/>
              </a:rPr>
              <a:t>9</a:t>
            </a:r>
            <a:r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1200">
                <a:latin typeface="Arial" panose="020B0604020202020204" pitchFamily="34" charset="0"/>
                <a:ea typeface="宋体" panose="02010600030101010101" pitchFamily="2" charset="-122"/>
              </a:rPr>
              <a:t>城市轨道交通运营模式构成</a:t>
            </a:r>
            <a:endParaRPr lang="zh-CN" altLang="en-US" sz="12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102" name="图片 2970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59113" y="4494213"/>
            <a:ext cx="3587750" cy="2363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3305" y="1557655"/>
            <a:ext cx="368681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文本框 7"/>
          <p:cNvSpPr txBox="1"/>
          <p:nvPr/>
        </p:nvSpPr>
        <p:spPr>
          <a:xfrm>
            <a:off x="1384300" y="1484313"/>
            <a:ext cx="2876550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201</a:t>
            </a:r>
            <a:r>
              <a:rPr lang="en-US" altLang="zh-CN" sz="1600">
                <a:latin typeface="Arial" panose="020B0604020202020204" pitchFamily="34" charset="0"/>
                <a:ea typeface="宋体" panose="02010600030101010101" pitchFamily="2" charset="-122"/>
              </a:rPr>
              <a:t>6-2020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年我国轨道交通运营总里程（</a:t>
            </a: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公里）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2" name="图片 4" descr="20160630153700_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30725" y="2247900"/>
            <a:ext cx="4235450" cy="221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文本框 9"/>
          <p:cNvSpPr txBox="1"/>
          <p:nvPr/>
        </p:nvSpPr>
        <p:spPr>
          <a:xfrm>
            <a:off x="5172075" y="1484313"/>
            <a:ext cx="2952750" cy="581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1600">
                <a:latin typeface="Arial" panose="020B0604020202020204" pitchFamily="34" charset="0"/>
                <a:ea typeface="宋体" panose="02010600030101010101" pitchFamily="2" charset="-122"/>
              </a:rPr>
              <a:t>2016-2020年城市轨道投资额预测（亿元）</a:t>
            </a:r>
            <a:endParaRPr lang="zh-CN" altLang="en-US" sz="16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4" name="文本框 2"/>
          <p:cNvSpPr txBox="1"/>
          <p:nvPr/>
        </p:nvSpPr>
        <p:spPr>
          <a:xfrm>
            <a:off x="2382838" y="4935538"/>
            <a:ext cx="4554537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>
              <a:buFont typeface="Arial" panose="020B0604020202020204" pitchFamily="34" charset="0"/>
            </a:pP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近五年城市轨道交通运营总里程和城</a:t>
            </a:r>
            <a:r>
              <a:rPr lang="zh-CN" altLang="en-US" sz="2000">
                <a:latin typeface="Arial" panose="020B0604020202020204" pitchFamily="34" charset="0"/>
                <a:ea typeface="宋体" panose="02010600030101010101" pitchFamily="2" charset="-122"/>
              </a:rPr>
              <a:t>市轨道</a:t>
            </a:r>
            <a:r>
              <a:rPr lang="zh-CN" altLang="en-US" sz="2000" dirty="0">
                <a:latin typeface="Arial" panose="020B0604020202020204" pitchFamily="34" charset="0"/>
                <a:ea typeface="宋体" panose="02010600030101010101" pitchFamily="2" charset="-122"/>
              </a:rPr>
              <a:t>投资额</a:t>
            </a:r>
            <a:endParaRPr lang="zh-CN" altLang="en-US" sz="20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125" name="图片 307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2205038"/>
            <a:ext cx="3776662" cy="2216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5" name="标题 1"/>
          <p:cNvSpPr>
            <a:spLocks noGrp="1"/>
          </p:cNvSpPr>
          <p:nvPr>
            <p:ph type="title" idx="4294967295"/>
          </p:nvPr>
        </p:nvSpPr>
        <p:spPr>
          <a:xfrm>
            <a:off x="204788" y="647700"/>
            <a:ext cx="8229600" cy="1143000"/>
          </a:xfrm>
        </p:spPr>
        <p:txBody>
          <a:bodyPr anchor="ctr"/>
          <a:p>
            <a:pPr algn="l"/>
            <a:r>
              <a:rPr lang="zh-CN" altLang="en-US" sz="4000" b="1">
                <a:solidFill>
                  <a:srgbClr val="000099"/>
                </a:solidFill>
              </a:rPr>
              <a:t>徐州地铁规划</a:t>
            </a:r>
            <a:endParaRPr lang="zh-CN" altLang="en-US" sz="4000" b="1">
              <a:solidFill>
                <a:srgbClr val="000099"/>
              </a:solidFill>
            </a:endParaRPr>
          </a:p>
        </p:txBody>
      </p:sp>
      <p:sp>
        <p:nvSpPr>
          <p:cNvPr id="6146" name="文本框 4"/>
          <p:cNvSpPr txBox="1"/>
          <p:nvPr/>
        </p:nvSpPr>
        <p:spPr>
          <a:xfrm>
            <a:off x="901065" y="5554345"/>
            <a:ext cx="75336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>
                <a:sym typeface="+mn-ea"/>
              </a:rPr>
              <a:t>20</a:t>
            </a:r>
            <a:r>
              <a:rPr lang="zh-CN" altLang="en-US">
                <a:sym typeface="+mn-ea"/>
              </a:rPr>
              <a:t>年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徐州地铁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号线、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号线</a:t>
            </a:r>
            <a:r>
              <a:rPr lang="zh-CN" altLang="en-US">
                <a:sym typeface="+mn-ea"/>
              </a:rPr>
              <a:t>已开通运营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，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号线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21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年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6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月开通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。远景线网由7条城市轨道普线和4条城市轨道快线构成，总规模323.1km，177座车站，其中换乘车站31座，包含2座三线换乘车站。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6147" name="文本占位符 10243"/>
          <p:cNvPicPr>
            <a:picLocks noGrp="1" noRot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900113" y="1484313"/>
            <a:ext cx="7310437" cy="3937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680" y="1233170"/>
            <a:ext cx="6487795" cy="50025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21475" y="1318895"/>
            <a:ext cx="19589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</a:t>
            </a:r>
            <a:r>
              <a:rPr lang="zh-CN" altLang="en-US"/>
              <a:t>年</a:t>
            </a:r>
            <a:r>
              <a:rPr lang="zh-CN" altLang="en-US"/>
              <a:t>2月10日，国家发改委发布关于江苏省徐州市城市轨道交通第二期建设规划（2019-2024年）的批复文件。原则同意徐州市城市轨道交通第二期建设规划，建设3号线二期、4号线一期、5号线一期、6号线一期等4个项目，规划期为2019-2024年。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69" name="标题 6145"/>
          <p:cNvSpPr>
            <a:spLocks noGrp="1"/>
          </p:cNvSpPr>
          <p:nvPr>
            <p:ph type="title"/>
          </p:nvPr>
        </p:nvSpPr>
        <p:spPr>
          <a:xfrm>
            <a:off x="250825" y="765175"/>
            <a:ext cx="8229600" cy="1143000"/>
          </a:xfrm>
        </p:spPr>
        <p:txBody>
          <a:bodyPr anchor="ctr"/>
          <a:p>
            <a:pPr algn="l"/>
            <a:r>
              <a:rPr lang="zh-CN" altLang="en-US" b="1" dirty="0">
                <a:solidFill>
                  <a:srgbClr val="000099"/>
                </a:solidFill>
              </a:rPr>
              <a:t>行业人才需求</a:t>
            </a:r>
            <a:endParaRPr lang="zh-CN" altLang="en-US" b="1" dirty="0">
              <a:solidFill>
                <a:srgbClr val="000099"/>
              </a:solidFill>
            </a:endParaRPr>
          </a:p>
        </p:txBody>
      </p:sp>
      <p:sp>
        <p:nvSpPr>
          <p:cNvPr id="7170" name="文本占位符 6146"/>
          <p:cNvSpPr>
            <a:spLocks noGrp="1"/>
          </p:cNvSpPr>
          <p:nvPr>
            <p:ph idx="1"/>
          </p:nvPr>
        </p:nvSpPr>
        <p:spPr>
          <a:xfrm>
            <a:off x="444500" y="1907858"/>
            <a:ext cx="8229600" cy="4525962"/>
          </a:xfrm>
        </p:spPr>
        <p:txBody>
          <a:bodyPr anchor="t"/>
          <a:p>
            <a:pPr marL="0" indent="0">
              <a:buNone/>
            </a:pPr>
            <a:r>
              <a:rPr lang="en-US" altLang="zh-CN" dirty="0"/>
              <a:t>      </a:t>
            </a:r>
            <a:r>
              <a:rPr lang="zh-CN" altLang="en-US" dirty="0"/>
              <a:t>按国际城市轨道人才标准配置，每建设</a:t>
            </a:r>
            <a:r>
              <a:rPr lang="en-US" altLang="zh-CN"/>
              <a:t>1</a:t>
            </a:r>
            <a:r>
              <a:rPr lang="zh-CN" altLang="en-US" dirty="0"/>
              <a:t>公里至少需配备</a:t>
            </a:r>
            <a:r>
              <a:rPr lang="en-US" altLang="zh-CN"/>
              <a:t>60</a:t>
            </a:r>
            <a:r>
              <a:rPr lang="zh-CN" altLang="en-US" dirty="0"/>
              <a:t>名运营管理人员；每开通一条新线，需各类人才至少</a:t>
            </a:r>
            <a:r>
              <a:rPr lang="en-US" altLang="zh-CN"/>
              <a:t>1000</a:t>
            </a:r>
            <a:r>
              <a:rPr lang="zh-CN" altLang="en-US" dirty="0"/>
              <a:t>人以上，省内南京、苏州、无锡、常州、徐州已开通运营，已进入到下一轮的规划建设；其余城市加速了地铁的建设，对轨道运营管理的人才需求将持续增加，未来几年，将出现用人井喷现象。</a:t>
            </a:r>
            <a:endParaRPr lang="zh-CN" altLang="en-US" dirty="0"/>
          </a:p>
        </p:txBody>
      </p:sp>
      <p:sp>
        <p:nvSpPr>
          <p:cNvPr id="130208" name="Rectangle 2"/>
          <p:cNvSpPr/>
          <p:nvPr/>
        </p:nvSpPr>
        <p:spPr>
          <a:xfrm>
            <a:off x="0" y="1773555"/>
            <a:ext cx="9169400" cy="4325938"/>
          </a:xfrm>
          <a:prstGeom prst="rect">
            <a:avLst/>
          </a:prstGeom>
          <a:solidFill>
            <a:srgbClr val="099CE5">
              <a:alpha val="14998"/>
            </a:srgbClr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20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0993" name="圆角矩形 210992"/>
          <p:cNvSpPr/>
          <p:nvPr/>
        </p:nvSpPr>
        <p:spPr>
          <a:xfrm>
            <a:off x="6540500" y="3789363"/>
            <a:ext cx="1676400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0994" name="圆角矩形 210993"/>
          <p:cNvSpPr/>
          <p:nvPr/>
        </p:nvSpPr>
        <p:spPr>
          <a:xfrm>
            <a:off x="4745038" y="3789363"/>
            <a:ext cx="1665287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0995" name="圆角矩形 210994"/>
          <p:cNvSpPr/>
          <p:nvPr/>
        </p:nvSpPr>
        <p:spPr>
          <a:xfrm>
            <a:off x="2916238" y="3789363"/>
            <a:ext cx="1616075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6" name="圆角矩形 210995"/>
          <p:cNvSpPr/>
          <p:nvPr/>
        </p:nvSpPr>
        <p:spPr>
          <a:xfrm>
            <a:off x="1116013" y="3789363"/>
            <a:ext cx="1676400" cy="2590800"/>
          </a:xfrm>
          <a:prstGeom prst="roundRect">
            <a:avLst>
              <a:gd name="adj" fmla="val 13745"/>
            </a:avLst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197" name="矩形 211020"/>
          <p:cNvSpPr/>
          <p:nvPr/>
        </p:nvSpPr>
        <p:spPr>
          <a:xfrm>
            <a:off x="1187450" y="4005263"/>
            <a:ext cx="1800225" cy="2227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专业开发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瞄准产业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8198" name="流程图: 决策 211021"/>
          <p:cNvSpPr/>
          <p:nvPr/>
        </p:nvSpPr>
        <p:spPr>
          <a:xfrm>
            <a:off x="1870075" y="4581525"/>
            <a:ext cx="360363" cy="792163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3" name="矩形 211022"/>
          <p:cNvSpPr/>
          <p:nvPr/>
        </p:nvSpPr>
        <p:spPr>
          <a:xfrm>
            <a:off x="2949575" y="4010025"/>
            <a:ext cx="1800225" cy="2227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专业建设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紧贴产业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211024" name="流程图: 决策 211023"/>
          <p:cNvSpPr/>
          <p:nvPr/>
        </p:nvSpPr>
        <p:spPr>
          <a:xfrm>
            <a:off x="3598863" y="4581525"/>
            <a:ext cx="360362" cy="792163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5" name="矩形 211024"/>
          <p:cNvSpPr/>
          <p:nvPr/>
        </p:nvSpPr>
        <p:spPr>
          <a:xfrm>
            <a:off x="4749800" y="4010025"/>
            <a:ext cx="1800225" cy="2227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专业拓展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跟踪产业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211026" name="流程图: 决策 211025"/>
          <p:cNvSpPr/>
          <p:nvPr/>
        </p:nvSpPr>
        <p:spPr>
          <a:xfrm>
            <a:off x="5327650" y="4576763"/>
            <a:ext cx="360363" cy="792162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7" name="矩形 211026"/>
          <p:cNvSpPr/>
          <p:nvPr/>
        </p:nvSpPr>
        <p:spPr>
          <a:xfrm>
            <a:off x="6540500" y="4005263"/>
            <a:ext cx="1800225" cy="2227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专业服务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b="1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r>
              <a:rPr lang="zh-CN" altLang="en-US" sz="2800" b="1" dirty="0">
                <a:latin typeface="Tahoma" panose="020B0604030504040204" pitchFamily="34" charset="0"/>
                <a:ea typeface="楷体_GB2312" pitchFamily="49" charset="-122"/>
              </a:rPr>
              <a:t>适应产业</a:t>
            </a:r>
            <a:endParaRPr lang="zh-CN" altLang="en-US" sz="2800" b="1" dirty="0">
              <a:latin typeface="Tahoma" panose="020B0604030504040204" pitchFamily="34" charset="0"/>
              <a:ea typeface="楷体_GB2312" pitchFamily="49" charset="-122"/>
            </a:endParaRPr>
          </a:p>
          <a:p>
            <a:pPr>
              <a:buFont typeface="Arial" panose="020B0604020202020204" pitchFamily="34" charset="0"/>
            </a:pPr>
            <a:endParaRPr lang="zh-CN" altLang="en-US" sz="2800" dirty="0">
              <a:latin typeface="Tahoma" panose="020B0604030504040204" pitchFamily="34" charset="0"/>
              <a:ea typeface="楷体_GB2312" pitchFamily="49" charset="-122"/>
            </a:endParaRPr>
          </a:p>
        </p:txBody>
      </p:sp>
      <p:sp>
        <p:nvSpPr>
          <p:cNvPr id="211028" name="流程图: 决策 211027"/>
          <p:cNvSpPr/>
          <p:nvPr/>
        </p:nvSpPr>
        <p:spPr>
          <a:xfrm>
            <a:off x="7127875" y="4576763"/>
            <a:ext cx="360363" cy="792162"/>
          </a:xfrm>
          <a:prstGeom prst="flowChartDecision">
            <a:avLst/>
          </a:prstGeom>
          <a:noFill/>
          <a:ln w="57150" cap="flat" cmpd="thinThick">
            <a:solidFill>
              <a:srgbClr val="00CC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pPr>
              <a:buFont typeface="Arial" panose="020B0604020202020204" pitchFamily="34" charset="0"/>
            </a:pP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11029" name="直接连接符 211028"/>
          <p:cNvSpPr/>
          <p:nvPr/>
        </p:nvSpPr>
        <p:spPr>
          <a:xfrm>
            <a:off x="1220788" y="4941888"/>
            <a:ext cx="6913562" cy="0"/>
          </a:xfrm>
          <a:prstGeom prst="line">
            <a:avLst/>
          </a:prstGeom>
          <a:ln w="25400" cap="flat" cmpd="sng">
            <a:solidFill>
              <a:srgbClr val="FF9900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0208" name="Rectangle 2"/>
          <p:cNvSpPr/>
          <p:nvPr/>
        </p:nvSpPr>
        <p:spPr>
          <a:xfrm>
            <a:off x="0" y="1557338"/>
            <a:ext cx="9169400" cy="2143125"/>
          </a:xfrm>
          <a:prstGeom prst="rect">
            <a:avLst/>
          </a:prstGeom>
          <a:solidFill>
            <a:srgbClr val="099CE5">
              <a:alpha val="14998"/>
            </a:srgbClr>
          </a:solidFill>
          <a:ln w="9525">
            <a:noFill/>
          </a:ln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207" name="文本框 4"/>
          <p:cNvSpPr txBox="1"/>
          <p:nvPr/>
        </p:nvSpPr>
        <p:spPr>
          <a:xfrm>
            <a:off x="476250" y="1577975"/>
            <a:ext cx="8191500" cy="21224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2400">
                <a:latin typeface="Arial" panose="020B0604020202020204" pitchFamily="34" charset="0"/>
                <a:ea typeface="宋体" panose="02010600030101010101" pitchFamily="2" charset="-122"/>
              </a:rPr>
              <a:t>     </a:t>
            </a:r>
            <a:r>
              <a:rPr lang="en-US" altLang="zh-CN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  <a:t>本专业培养德、智、体、美全面发展，具有良好的政治素质与道德修养，掌握轨道交通运营管理必备的基础理论和专门知识，具有一定英语和计算机技术应用能力，了解轨道交通行车、客运、机电等主要设备，熟悉城市轨道交通运营规章制度和组织管理的基本知识，具备客运组织与服务、车站运营管理、行车组织与指挥的技能，能从事行车值班员、客运值班员、值班站长、运营调度员等工作，具有不断学习、持续发展的能力，面向生产、服务、管理等一线岗位需要的高素质技术技能型人才。</a:t>
            </a: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208" name="标题 1"/>
          <p:cNvSpPr>
            <a:spLocks noGrp="1"/>
          </p:cNvSpPr>
          <p:nvPr/>
        </p:nvSpPr>
        <p:spPr>
          <a:xfrm>
            <a:off x="250825" y="765175"/>
            <a:ext cx="8075613" cy="8683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>
              <a:buFont typeface="Arial" panose="020B0604020202020204" pitchFamily="34" charset="0"/>
            </a:pPr>
            <a:r>
              <a:rPr lang="zh-CN" altLang="en-US" sz="4400" b="1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培养目标</a:t>
            </a:r>
            <a:endParaRPr lang="zh-CN" altLang="en-US" sz="4400" b="1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0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0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3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023" grpId="0"/>
      <p:bldP spid="211025" grpId="0"/>
      <p:bldP spid="211027" grpId="0"/>
      <p:bldP spid="13020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15086" name="组合 215085"/>
          <p:cNvGrpSpPr/>
          <p:nvPr/>
        </p:nvGrpSpPr>
        <p:grpSpPr>
          <a:xfrm>
            <a:off x="863600" y="4279900"/>
            <a:ext cx="9720263" cy="2146300"/>
            <a:chOff x="640" y="2189"/>
            <a:chExt cx="5680" cy="856"/>
          </a:xfrm>
        </p:grpSpPr>
        <p:sp>
          <p:nvSpPr>
            <p:cNvPr id="9218" name="圆角矩形 215086"/>
            <p:cNvSpPr/>
            <p:nvPr/>
          </p:nvSpPr>
          <p:spPr>
            <a:xfrm>
              <a:off x="708" y="2563"/>
              <a:ext cx="4282" cy="482"/>
            </a:xfrm>
            <a:prstGeom prst="roundRect">
              <a:avLst>
                <a:gd name="adj" fmla="val 10889"/>
              </a:avLst>
            </a:prstGeom>
            <a:gradFill rotWithShape="1">
              <a:gsLst>
                <a:gs pos="0">
                  <a:srgbClr val="EEEEEE"/>
                </a:gs>
                <a:gs pos="100000">
                  <a:srgbClr val="DDDDDD"/>
                </a:gs>
              </a:gsLst>
              <a:lin ang="2700000" scaled="1"/>
              <a:tileRect/>
            </a:gra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135001" dir="2928846" algn="ctr" rotWithShape="0">
                <a:srgbClr val="000000">
                  <a:alpha val="50000"/>
                </a:srgbClr>
              </a:outerShdw>
            </a:effectLst>
          </p:spPr>
          <p:txBody>
            <a:bodyPr anchor="t"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19" name="圆角矩形 215087"/>
            <p:cNvSpPr/>
            <p:nvPr/>
          </p:nvSpPr>
          <p:spPr>
            <a:xfrm>
              <a:off x="640" y="2189"/>
              <a:ext cx="1477" cy="271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006B6B"/>
                </a:gs>
              </a:gsLst>
              <a:lin ang="5400000" scaled="1"/>
              <a:tileRect/>
            </a:gra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5090" name="文本框 215089"/>
            <p:cNvSpPr txBox="1"/>
            <p:nvPr/>
          </p:nvSpPr>
          <p:spPr>
            <a:xfrm>
              <a:off x="1182" y="2544"/>
              <a:ext cx="563" cy="23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0" hangingPunct="0"/>
              <a:endParaRPr sz="2800" noProof="1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215091" name="文本框 215090"/>
            <p:cNvSpPr txBox="1"/>
            <p:nvPr/>
          </p:nvSpPr>
          <p:spPr>
            <a:xfrm>
              <a:off x="3744" y="2863"/>
              <a:ext cx="2576" cy="1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endParaRPr b="1" noProof="1" dirty="0">
                <a:solidFill>
                  <a:schemeClr val="hlink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ahoma" panose="020B0604030504040204" pitchFamily="34" charset="0"/>
              </a:endParaRPr>
            </a:p>
          </p:txBody>
        </p:sp>
      </p:grpSp>
      <p:sp>
        <p:nvSpPr>
          <p:cNvPr id="215094" name="圆角矩形 215093"/>
          <p:cNvSpPr/>
          <p:nvPr/>
        </p:nvSpPr>
        <p:spPr>
          <a:xfrm>
            <a:off x="936625" y="2287588"/>
            <a:ext cx="7493000" cy="1690687"/>
          </a:xfrm>
          <a:prstGeom prst="roundRect">
            <a:avLst>
              <a:gd name="adj" fmla="val 10889"/>
            </a:avLst>
          </a:prstGeom>
          <a:gradFill rotWithShape="1">
            <a:gsLst>
              <a:gs pos="0">
                <a:srgbClr val="EEEEEE"/>
              </a:gs>
              <a:gs pos="100000">
                <a:srgbClr val="DDDDDD"/>
              </a:gs>
            </a:gsLst>
            <a:lin ang="2700000" scaled="1"/>
            <a:tileRect/>
          </a:gradFill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dist="135001" dir="292884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p>
            <a:pPr algn="ctr">
              <a:buFont typeface="Arial" panose="020B0604020202020204" pitchFamily="34" charset="0"/>
            </a:pPr>
            <a:endParaRPr lang="zh-CN" altLang="zh-CN" dirty="0">
              <a:latin typeface="Tahoma" panose="020B0604030504040204" pitchFamily="34" charset="0"/>
              <a:ea typeface="宋体" panose="02010600030101010101" pitchFamily="2" charset="-122"/>
            </a:endParaRPr>
          </a:p>
        </p:txBody>
      </p:sp>
      <p:grpSp>
        <p:nvGrpSpPr>
          <p:cNvPr id="215095" name="组合 215094"/>
          <p:cNvGrpSpPr/>
          <p:nvPr/>
        </p:nvGrpSpPr>
        <p:grpSpPr>
          <a:xfrm>
            <a:off x="903288" y="1549400"/>
            <a:ext cx="5586412" cy="839788"/>
            <a:chOff x="1133" y="3155"/>
            <a:chExt cx="3343" cy="411"/>
          </a:xfrm>
        </p:grpSpPr>
        <p:sp>
          <p:nvSpPr>
            <p:cNvPr id="9224" name="圆角矩形 215095"/>
            <p:cNvSpPr/>
            <p:nvPr/>
          </p:nvSpPr>
          <p:spPr>
            <a:xfrm>
              <a:off x="1133" y="3155"/>
              <a:ext cx="1344" cy="306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EC941E"/>
                </a:gs>
                <a:gs pos="100000">
                  <a:srgbClr val="A56715"/>
                </a:gs>
              </a:gsLst>
              <a:lin ang="5400000" scaled="1"/>
              <a:tileRect/>
            </a:gradFill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>
                <a:buFont typeface="Arial" panose="020B0604020202020204" pitchFamily="34" charset="0"/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225" name="任意多边形 215096"/>
            <p:cNvSpPr/>
            <p:nvPr/>
          </p:nvSpPr>
          <p:spPr>
            <a:xfrm>
              <a:off x="1175" y="3225"/>
              <a:ext cx="337" cy="298"/>
            </a:xfrm>
            <a:custGeom>
              <a:avLst/>
              <a:gdLst/>
              <a:ahLst/>
              <a:cxnLst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F6CB92"/>
                </a:gs>
                <a:gs pos="100000">
                  <a:srgbClr val="EC941E">
                    <a:alpha val="0"/>
                  </a:srgbClr>
                </a:gs>
              </a:gsLst>
              <a:lin ang="2700000" scaled="1"/>
              <a:tileRect/>
            </a:gradFill>
            <a:ln w="0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215098" name="文本框 215097"/>
            <p:cNvSpPr txBox="1"/>
            <p:nvPr/>
          </p:nvSpPr>
          <p:spPr>
            <a:xfrm>
              <a:off x="1195" y="3312"/>
              <a:ext cx="536" cy="25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0" hangingPunct="0"/>
              <a:endParaRPr sz="2800" noProof="1" dirty="0">
                <a:solidFill>
                  <a:srgbClr val="FFFF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9227" name="文本框 215098"/>
            <p:cNvSpPr txBox="1"/>
            <p:nvPr/>
          </p:nvSpPr>
          <p:spPr>
            <a:xfrm>
              <a:off x="1900" y="3168"/>
              <a:ext cx="2576" cy="19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eaLnBrk="0" hangingPunct="0">
                <a:buFont typeface="Arial" panose="020B0604020202020204" pitchFamily="34" charset="0"/>
              </a:pPr>
              <a:endParaRPr lang="zh-CN" altLang="zh-CN" sz="2000" dirty="0">
                <a:solidFill>
                  <a:srgbClr val="FF3300"/>
                </a:solidFill>
                <a:latin typeface="楷体_GB2312" pitchFamily="49" charset="-122"/>
                <a:ea typeface="楷体_GB2312" pitchFamily="49" charset="-122"/>
              </a:endParaRPr>
            </a:p>
          </p:txBody>
        </p:sp>
      </p:grpSp>
      <p:sp>
        <p:nvSpPr>
          <p:cNvPr id="9228" name="文本框 2"/>
          <p:cNvSpPr txBox="1"/>
          <p:nvPr/>
        </p:nvSpPr>
        <p:spPr>
          <a:xfrm>
            <a:off x="1042988" y="1601788"/>
            <a:ext cx="2347912" cy="5191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专业课程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29" name="文本框 3"/>
          <p:cNvSpPr txBox="1"/>
          <p:nvPr/>
        </p:nvSpPr>
        <p:spPr>
          <a:xfrm>
            <a:off x="1042988" y="2349500"/>
            <a:ext cx="7392987" cy="15684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城市轨道交通票务管理、城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市轨道交通客运组织、城市轨道交通车站设备、城市轨道交通行车组织、城市轨道交通服务礼仪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城市轨道交通通信信号、城市轨道交通车辆、城市轨道交通安全管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理等。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0" name="文本框 4"/>
          <p:cNvSpPr txBox="1"/>
          <p:nvPr/>
        </p:nvSpPr>
        <p:spPr>
          <a:xfrm>
            <a:off x="1235075" y="4359275"/>
            <a:ext cx="1784350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核心课程</a:t>
            </a:r>
            <a:endParaRPr lang="zh-CN" altLang="en-US" sz="28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1" name="文本框 5"/>
          <p:cNvSpPr txBox="1"/>
          <p:nvPr/>
        </p:nvSpPr>
        <p:spPr>
          <a:xfrm>
            <a:off x="1090613" y="5227638"/>
            <a:ext cx="748982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buFont typeface="Arial" panose="020B0604020202020204" pitchFamily="34" charset="0"/>
            </a:pPr>
            <a:r>
              <a:rPr lang="zh-CN" altLang="en-US" sz="2400">
                <a:latin typeface="Arial" panose="020B0604020202020204" pitchFamily="34" charset="0"/>
                <a:ea typeface="宋体" panose="02010600030101010101" pitchFamily="2" charset="-122"/>
              </a:rPr>
              <a:t>城市轨道交通票务管理、城市轨道交通行车组织、城市轨道交通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客运组织、</a:t>
            </a:r>
            <a:r>
              <a:rPr lang="zh-CN" altLang="en-US" sz="2400">
                <a:sym typeface="+mn-ea"/>
              </a:rPr>
              <a:t>城市轨道交通通信信号、</a:t>
            </a:r>
            <a:r>
              <a:rPr lang="zh-CN" altLang="en-US" sz="2400" dirty="0">
                <a:latin typeface="Arial" panose="020B0604020202020204" pitchFamily="34" charset="0"/>
                <a:ea typeface="宋体" panose="02010600030101010101" pitchFamily="2" charset="-122"/>
              </a:rPr>
              <a:t>城市轨道交通运营安全</a:t>
            </a: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232" name="文本框 19473"/>
          <p:cNvSpPr txBox="1"/>
          <p:nvPr/>
        </p:nvSpPr>
        <p:spPr>
          <a:xfrm>
            <a:off x="250825" y="908050"/>
            <a:ext cx="2663825" cy="641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  <a:buFont typeface="Arial" panose="020B0604020202020204" pitchFamily="34" charset="0"/>
            </a:pPr>
            <a:r>
              <a:rPr lang="zh-CN" altLang="en-US" sz="3600" b="1" dirty="0">
                <a:solidFill>
                  <a:srgbClr val="000099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专业课程</a:t>
            </a:r>
            <a:endParaRPr lang="zh-CN" altLang="en-US" sz="3600" b="1" dirty="0">
              <a:solidFill>
                <a:srgbClr val="000099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4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4482.4992125984254,&quot;width&quot;:6582.4992125984254}"/>
</p:tagLst>
</file>

<file path=ppt/tags/tag2.xml><?xml version="1.0" encoding="utf-8"?>
<p:tagLst xmlns:p="http://schemas.openxmlformats.org/presentationml/2006/main">
  <p:tag name="KSO_WM_UNIT_PLACING_PICTURE_USER_VIEWPORT" val="{&quot;height&quot;:3722.4992125984249,&quot;width&quot;:5650}"/>
</p:tagLst>
</file>

<file path=ppt/tags/tag3.xml><?xml version="1.0" encoding="utf-8"?>
<p:tagLst xmlns:p="http://schemas.openxmlformats.org/presentationml/2006/main">
  <p:tag name="REFSHAPE" val="447537916"/>
  <p:tag name="KSO_WM_UNIT_PLACING_PICTURE_USER_VIEWPORT" val="{&quot;height&quot;:5100,&quot;width&quot;:8610}"/>
</p:tagLst>
</file>

<file path=ppt/theme/theme1.xml><?xml version="1.0" encoding="utf-8"?>
<a:theme xmlns:a="http://schemas.openxmlformats.org/drawingml/2006/main" name="城市轨道交通运营管理专业介绍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城市轨道交通运营管理专业介绍</Template>
  <TotalTime>0</TotalTime>
  <Words>1424</Words>
  <Application>WPS 演示</Application>
  <PresentationFormat>在屏幕上显示</PresentationFormat>
  <Paragraphs>119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Arial</vt:lpstr>
      <vt:lpstr>宋体</vt:lpstr>
      <vt:lpstr>Wingdings</vt:lpstr>
      <vt:lpstr>幼圆</vt:lpstr>
      <vt:lpstr>Tahoma</vt:lpstr>
      <vt:lpstr>楷体_GB2312</vt:lpstr>
      <vt:lpstr>新宋体</vt:lpstr>
      <vt:lpstr>微软雅黑</vt:lpstr>
      <vt:lpstr>Arial Unicode MS</vt:lpstr>
      <vt:lpstr>城市轨道交通运营管理专业介绍</vt:lpstr>
      <vt:lpstr>PowerPoint 演示文稿</vt:lpstr>
      <vt:lpstr>行业发展</vt:lpstr>
      <vt:lpstr>PowerPoint 演示文稿</vt:lpstr>
      <vt:lpstr>PowerPoint 演示文稿</vt:lpstr>
      <vt:lpstr>徐州地铁规划</vt:lpstr>
      <vt:lpstr>PowerPoint 演示文稿</vt:lpstr>
      <vt:lpstr>行业人才需求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gengzikang</dc:creator>
  <cp:lastModifiedBy>寒恋雨</cp:lastModifiedBy>
  <cp:revision>19</cp:revision>
  <dcterms:created xsi:type="dcterms:W3CDTF">2017-12-13T08:23:00Z</dcterms:created>
  <dcterms:modified xsi:type="dcterms:W3CDTF">2021-04-26T02:03:07Z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2EE7C82C421C4815A22F3EBB7A9D99FD</vt:lpwstr>
  </property>
</Properties>
</file>