
<file path=[Content_Types].xml><?xml version="1.0" encoding="utf-8"?>
<Types xmlns="http://schemas.openxmlformats.org/package/2006/content-types">
  <Default Extension="vml" ContentType="application/vnd.openxmlformats-officedocument.vmlDrawing"/>
  <Default Extension="bin" ContentType="application/vnd.openxmlformats-officedocument.oleObject"/>
  <Default Extension="png" ContentType="image/png"/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314" r:id="rId3"/>
    <p:sldId id="361" r:id="rId4"/>
    <p:sldId id="353" r:id="rId5"/>
    <p:sldId id="336" r:id="rId6"/>
    <p:sldId id="335" r:id="rId7"/>
    <p:sldId id="354" r:id="rId8"/>
    <p:sldId id="355" r:id="rId9"/>
    <p:sldId id="356" r:id="rId10"/>
    <p:sldId id="357" r:id="rId11"/>
    <p:sldId id="338" r:id="rId12"/>
    <p:sldId id="363" r:id="rId13"/>
    <p:sldId id="341" r:id="rId14"/>
    <p:sldId id="364" r:id="rId16"/>
    <p:sldId id="367" r:id="rId17"/>
    <p:sldId id="365" r:id="rId18"/>
    <p:sldId id="369" r:id="rId19"/>
    <p:sldId id="346" r:id="rId20"/>
    <p:sldId id="347" r:id="rId21"/>
    <p:sldId id="371" r:id="rId22"/>
    <p:sldId id="376" r:id="rId23"/>
    <p:sldId id="374" r:id="rId24"/>
    <p:sldId id="375" r:id="rId25"/>
    <p:sldId id="373" r:id="rId26"/>
  </p:sldIdLst>
  <p:sldSz cx="9144000" cy="6858000" type="screen4x3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Tx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29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 showGuides="1">
      <p:cViewPr varScale="1">
        <p:scale>
          <a:sx n="61" d="100"/>
          <a:sy n="61" d="100"/>
        </p:scale>
        <p:origin x="-1596" y="-84"/>
      </p:cViewPr>
      <p:guideLst>
        <p:guide orient="horz" pos="2159"/>
        <p:guide pos="294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3554" name="页眉占位符 23553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fontAlgn="base"/>
            <a:endParaRPr lang="zh-CN" altLang="en-US" sz="1200" strike="noStrike" noProof="1" dirty="0"/>
          </a:p>
        </p:txBody>
      </p:sp>
      <p:sp>
        <p:nvSpPr>
          <p:cNvPr id="23555" name="日期占位符 23554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 algn="r" fontAlgn="base"/>
            <a:endParaRPr lang="zh-CN" altLang="en-US" sz="1200" strike="noStrike" noProof="1" dirty="0"/>
          </a:p>
        </p:txBody>
      </p:sp>
      <p:sp>
        <p:nvSpPr>
          <p:cNvPr id="2052" name="幻灯片图像占位符 23555"/>
          <p:cNvSpPr>
            <a:spLocks noRo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2053" name="文本占位符 23556"/>
          <p:cNvSpPr>
            <a:spLocks noGrp="1"/>
          </p:cNvSpPr>
          <p:nvPr>
            <p:ph type="body" sz="quarter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0"/>
            <a:r>
              <a:rPr lang="zh-CN" altLang="en-US" dirty="0"/>
              <a:t>第二级</a:t>
            </a:r>
            <a:endParaRPr lang="zh-CN" altLang="en-US" dirty="0"/>
          </a:p>
          <a:p>
            <a:pPr lvl="2" indent="0"/>
            <a:r>
              <a:rPr lang="zh-CN" altLang="en-US" dirty="0"/>
              <a:t>第三级</a:t>
            </a:r>
            <a:endParaRPr lang="zh-CN" altLang="en-US" dirty="0"/>
          </a:p>
          <a:p>
            <a:pPr lvl="3" indent="0"/>
            <a:r>
              <a:rPr lang="zh-CN" altLang="en-US" dirty="0"/>
              <a:t>第四级</a:t>
            </a:r>
            <a:endParaRPr lang="zh-CN" altLang="en-US" dirty="0"/>
          </a:p>
          <a:p>
            <a:pPr lvl="4" indent="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3558" name="页脚占位符 23557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fontAlgn="base"/>
            <a:endParaRPr lang="zh-CN" altLang="en-US" sz="1200" strike="noStrike" noProof="1" dirty="0"/>
          </a:p>
        </p:txBody>
      </p:sp>
      <p:sp>
        <p:nvSpPr>
          <p:cNvPr id="23559" name="灯片编号占位符 23558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 fontAlgn="base"/>
            <a:fld id="{9A0DB2DC-4C9A-4742-B13C-FB6460FD3503}" type="slidenum">
              <a:rPr lang="zh-CN" altLang="en-US" sz="1200" strike="noStrike" noProof="1" dirty="0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lvl="0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30000"/>
      </a:spcBef>
      <a:spcAft>
        <a:spcPct val="0"/>
      </a:spcAft>
      <a:buNone/>
      <a:defRPr sz="1200"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6865" name="幻灯片图像占位符 1"/>
          <p:cNvSpPr>
            <a:spLocks noGrp="1"/>
          </p:cNvSpPr>
          <p:nvPr>
            <p:ph type="sldImg"/>
          </p:nvPr>
        </p:nvSpPr>
        <p:spPr/>
      </p:sp>
      <p:sp>
        <p:nvSpPr>
          <p:cNvPr id="36866" name="文本占位符 2"/>
          <p:cNvSpPr>
            <a:spLocks noGrp="1"/>
          </p:cNvSpPr>
          <p:nvPr>
            <p:ph type="body"/>
          </p:nvPr>
        </p:nvSpPr>
        <p:spPr/>
        <p:txBody>
          <a:bodyPr anchor="ctr"/>
          <a:p>
            <a:pPr lvl="0"/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fontAlgn="base"/>
            <a:r>
              <a:rPr lang="zh-CN" altLang="en-US" strike="noStrike" noProof="1" smtClean="0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778438"/>
            <a:ext cx="3655181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2665379"/>
            <a:ext cx="3655181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778438"/>
            <a:ext cx="3673182" cy="82391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7400" indent="0">
              <a:buNone/>
              <a:defRPr sz="1350"/>
            </a:lvl7pPr>
            <a:lvl8pPr marL="2400300" indent="0">
              <a:buNone/>
              <a:defRPr sz="1350"/>
            </a:lvl8pPr>
            <a:lvl9pPr marL="2743200" indent="0">
              <a:buNone/>
              <a:defRPr sz="13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2665379"/>
            <a:ext cx="3673182" cy="3524284"/>
          </a:xfrm>
        </p:spPr>
        <p:txBody>
          <a:bodyPr/>
          <a:lstStyle/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  <a:p>
            <a:pPr lvl="1" fontAlgn="base"/>
            <a:r>
              <a:rPr lang="zh-CN" altLang="en-US" strike="noStrike" noProof="1" smtClean="0"/>
              <a:t>第二级</a:t>
            </a:r>
            <a:endParaRPr lang="zh-CN" altLang="en-US" strike="noStrike" noProof="1" smtClean="0"/>
          </a:p>
          <a:p>
            <a:pPr lvl="2" fontAlgn="base"/>
            <a:r>
              <a:rPr lang="zh-CN" altLang="en-US" strike="noStrike" noProof="1" smtClean="0"/>
              <a:t>第三级</a:t>
            </a:r>
            <a:endParaRPr lang="zh-CN" altLang="en-US" strike="noStrike" noProof="1" smtClean="0"/>
          </a:p>
          <a:p>
            <a:pPr lvl="3" fontAlgn="base"/>
            <a:r>
              <a:rPr lang="zh-CN" altLang="en-US" strike="noStrike" noProof="1" smtClean="0"/>
              <a:t>第四级</a:t>
            </a:r>
            <a:endParaRPr lang="zh-CN" altLang="en-US" strike="noStrike" noProof="1" smtClean="0"/>
          </a:p>
          <a:p>
            <a:pPr lvl="4" fontAlgn="base"/>
            <a:r>
              <a:rPr lang="zh-CN" altLang="en-US" strike="noStrike" noProof="1" smtClean="0"/>
              <a:t>第五级</a:t>
            </a:r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3124012" cy="1600200"/>
          </a:xfrm>
        </p:spPr>
        <p:txBody>
          <a:bodyPr anchor="b"/>
          <a:lstStyle>
            <a:lvl1pPr>
              <a:defRPr sz="2400"/>
            </a:lvl1pPr>
          </a:lstStyle>
          <a:p>
            <a:pPr fontAlgn="base"/>
            <a:r>
              <a:rPr lang="zh-CN" altLang="en-US" strike="noStrike" noProof="1" smtClean="0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457201"/>
            <a:ext cx="4629150" cy="540385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fontAlgn="base"/>
            <a:endParaRPr lang="zh-CN" altLang="en-US" strike="noStrike" noProof="1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3124012" cy="3811588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 fontAlgn="base"/>
            <a:r>
              <a:rPr lang="zh-CN" altLang="en-US" strike="noStrike" noProof="1" smtClean="0"/>
              <a:t>单击此处编辑母版文本样式</a:t>
            </a:r>
            <a:endParaRPr lang="zh-CN" altLang="en-US" strike="noStrike" noProof="1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 indent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lvl="0" indent="-342900"/>
            <a:r>
              <a:rPr lang="zh-CN" altLang="en-US"/>
              <a:t>单击此处编辑母版文本样式</a:t>
            </a:r>
            <a:endParaRPr lang="zh-CN" altLang="en-US"/>
          </a:p>
          <a:p>
            <a:pPr lvl="1" indent="-285750"/>
            <a:r>
              <a:rPr lang="zh-CN" altLang="en-US"/>
              <a:t>第二级</a:t>
            </a:r>
            <a:endParaRPr lang="zh-CN" altLang="en-US"/>
          </a:p>
          <a:p>
            <a:pPr lvl="2" indent="-228600"/>
            <a:r>
              <a:rPr lang="zh-CN" altLang="en-US"/>
              <a:t>第三级</a:t>
            </a:r>
            <a:endParaRPr lang="zh-CN" altLang="en-US"/>
          </a:p>
          <a:p>
            <a:pPr lvl="3" indent="-228600"/>
            <a:r>
              <a:rPr lang="zh-CN" altLang="en-US"/>
              <a:t>第四级</a:t>
            </a:r>
            <a:endParaRPr lang="zh-CN" altLang="en-US"/>
          </a:p>
          <a:p>
            <a:pPr lvl="4" indent="-228600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 fontAlgn="base"/>
            <a:endParaRPr lang="zh-CN" altLang="en-US" strike="noStrike" noProof="1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 fontAlgn="base"/>
            <a:fld id="{9A0DB2DC-4C9A-4742-B13C-FB6460FD3503}" type="slidenum">
              <a:rPr lang="zh-CN" altLang="en-US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trike="noStrike" noProof="1">
              <a:latin typeface="Arial" panose="020B0604020202020204" pitchFamily="34" charset="0"/>
            </a:endParaRPr>
          </a:p>
        </p:txBody>
      </p:sp>
      <p:pic>
        <p:nvPicPr>
          <p:cNvPr id="1031" name="图片 27654"/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0" y="0"/>
            <a:ext cx="9144000" cy="908050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rtl="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914400" lvl="2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371600" lvl="3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1828800" lvl="4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286000" lvl="5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2743200" lvl="6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200400" lvl="7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3657600" lvl="8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tags" Target="../tags/tag5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9.xml"/><Relationship Id="rId1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3.jpeg"/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0.xml"/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1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2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vmlDrawing" Target="../drawings/vmlDrawing1.v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emf"/><Relationship Id="rId1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3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4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5.xml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6.xml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tags" Target="../tags/tag2.xml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6.jpeg"/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lum bright="70000" contrast="-70000"/>
          </a:blip>
          <a:stretch>
            <a:fillRect/>
          </a:stretch>
        </p:blipFill>
        <p:spPr>
          <a:xfrm>
            <a:off x="0" y="888365"/>
            <a:ext cx="9144635" cy="5969635"/>
          </a:xfrm>
          <a:prstGeom prst="rect">
            <a:avLst/>
          </a:prstGeom>
        </p:spPr>
      </p:pic>
      <p:sp>
        <p:nvSpPr>
          <p:cNvPr id="2111" name="矩形 2110"/>
          <p:cNvSpPr>
            <a:spLocks noRot="1"/>
          </p:cNvSpPr>
          <p:nvPr/>
        </p:nvSpPr>
        <p:spPr>
          <a:xfrm>
            <a:off x="466725" y="1917065"/>
            <a:ext cx="8343265" cy="179260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cene3d>
              <a:camera prst="orthographicFront"/>
              <a:lightRig rig="threePt" dir="t"/>
            </a:scene3d>
          </a:bodyPr>
          <a:p>
            <a:pPr algn="ctr" fontAlgn="base">
              <a:buClrTx/>
            </a:pPr>
            <a:r>
              <a:rPr lang="zh-CN" altLang="en-US" sz="5400" b="1" strike="noStrike" noProof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汽车检测与维修技术</a:t>
            </a:r>
            <a:br>
              <a:rPr lang="zh-CN" altLang="en-US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幼圆" panose="02010509060101010101" pitchFamily="49" charset="-122"/>
                <a:ea typeface="幼圆" panose="02010509060101010101" pitchFamily="49" charset="-122"/>
              </a:rPr>
            </a:br>
            <a:r>
              <a:rPr lang="en-US" altLang="zh-CN" sz="5400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latin typeface="幼圆" panose="02010509060101010101" pitchFamily="49" charset="-122"/>
                <a:ea typeface="幼圆" panose="02010509060101010101" pitchFamily="49" charset="-122"/>
              </a:rPr>
              <a:t>             </a:t>
            </a:r>
            <a:r>
              <a:rPr lang="en-US" altLang="zh-CN" sz="3600" b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幼圆" panose="02010509060101010101" pitchFamily="49" charset="-122"/>
                <a:ea typeface="幼圆" panose="02010509060101010101" pitchFamily="49" charset="-122"/>
              </a:rPr>
              <a:t>--</a:t>
            </a:r>
            <a:r>
              <a:rPr lang="zh-CN" altLang="en-US" sz="3600" b="1" strike="noStrike" noProof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/>
                <a:latin typeface="幼圆" panose="02010509060101010101" pitchFamily="49" charset="-122"/>
                <a:ea typeface="幼圆" panose="02010509060101010101" pitchFamily="49" charset="-122"/>
                <a:cs typeface="+mn-cs"/>
              </a:rPr>
              <a:t>专业介绍</a:t>
            </a:r>
            <a:endParaRPr lang="zh-CN" altLang="en-US" sz="3600" b="1" strike="noStrike" noProof="1" dirty="0">
              <a:ln w="22225">
                <a:solidFill>
                  <a:schemeClr val="accent2">
                    <a:lumMod val="60000"/>
                    <a:lumOff val="40000"/>
                  </a:schemeClr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幼圆" panose="02010509060101010101" pitchFamily="49" charset="-122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843530" y="4653280"/>
            <a:ext cx="40246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/>
              <a:t>汽车与交通安全学院</a:t>
            </a:r>
            <a:endParaRPr lang="zh-CN" altLang="en-US" sz="32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1745" name="文本框 21"/>
          <p:cNvSpPr/>
          <p:nvPr/>
        </p:nvSpPr>
        <p:spPr>
          <a:xfrm>
            <a:off x="1882775" y="4772025"/>
            <a:ext cx="263525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chemeClr val="bg1"/>
                </a:solidFill>
                <a:latin typeface="Segoe UI Black" panose="020B0A02040204020203" pitchFamily="2" charset="0"/>
                <a:ea typeface="宋体" panose="02010600030101010101" pitchFamily="2" charset="-122"/>
                <a:sym typeface="Segoe UI Black" panose="020B0A02040204020203" pitchFamily="2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Segoe UI Black" panose="020B0A02040204020203" pitchFamily="2" charset="0"/>
              <a:ea typeface="宋体" panose="02010600030101010101" pitchFamily="2" charset="-122"/>
              <a:sym typeface="Segoe UI Black" panose="020B0A02040204020203" pitchFamily="2" charset="0"/>
            </a:endParaRPr>
          </a:p>
        </p:txBody>
      </p:sp>
      <p:sp>
        <p:nvSpPr>
          <p:cNvPr id="31746" name="矩形 5142"/>
          <p:cNvSpPr/>
          <p:nvPr/>
        </p:nvSpPr>
        <p:spPr>
          <a:xfrm>
            <a:off x="1331913" y="4913313"/>
            <a:ext cx="654050" cy="384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747" name="文本框 1"/>
          <p:cNvSpPr txBox="1"/>
          <p:nvPr/>
        </p:nvSpPr>
        <p:spPr>
          <a:xfrm>
            <a:off x="2578735" y="1094105"/>
            <a:ext cx="6452235" cy="7334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r>
              <a:rPr lang="zh-CN" altLang="en-US" sz="2000" b="1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课程体系的开发，以职业岗位能力培养为主导，以素质教育为核心，设计符合学生职业成长规律的课程体系。</a:t>
            </a:r>
            <a:endParaRPr lang="zh-CN" altLang="en-US" sz="2000" b="1" dirty="0">
              <a:solidFill>
                <a:srgbClr val="000099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748" name="箭头 545"/>
          <p:cNvSpPr>
            <a:spLocks noGrp="1"/>
          </p:cNvSpPr>
          <p:nvPr/>
        </p:nvSpPr>
        <p:spPr>
          <a:xfrm flipH="1" flipV="1">
            <a:off x="1212850" y="1895475"/>
            <a:ext cx="1588" cy="4608513"/>
          </a:xfrm>
          <a:prstGeom prst="line">
            <a:avLst/>
          </a:prstGeom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49" name="箭头 546"/>
          <p:cNvSpPr>
            <a:spLocks noGrp="1"/>
          </p:cNvSpPr>
          <p:nvPr/>
        </p:nvSpPr>
        <p:spPr>
          <a:xfrm>
            <a:off x="1212850" y="6503988"/>
            <a:ext cx="6699250" cy="1587"/>
          </a:xfrm>
          <a:prstGeom prst="line">
            <a:avLst/>
          </a:prstGeom>
          <a:ln w="38100" cap="flat" cmpd="sng">
            <a:solidFill>
              <a:srgbClr val="7F7F7F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0" name="立方体 29699"/>
          <p:cNvSpPr>
            <a:spLocks noGrp="1"/>
          </p:cNvSpPr>
          <p:nvPr/>
        </p:nvSpPr>
        <p:spPr>
          <a:xfrm>
            <a:off x="2725738" y="5495925"/>
            <a:ext cx="2808287" cy="1008063"/>
          </a:xfrm>
          <a:prstGeom prst="cube">
            <a:avLst>
              <a:gd name="adj" fmla="val 56083"/>
            </a:avLst>
          </a:prstGeom>
          <a:noFill/>
          <a:ln w="38100" cap="flat" cmpd="sng">
            <a:solidFill>
              <a:srgbClr val="FF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1" name="立方体 29700"/>
          <p:cNvSpPr>
            <a:spLocks noGrp="1"/>
          </p:cNvSpPr>
          <p:nvPr/>
        </p:nvSpPr>
        <p:spPr>
          <a:xfrm>
            <a:off x="3302000" y="4416425"/>
            <a:ext cx="2735263" cy="1079500"/>
          </a:xfrm>
          <a:prstGeom prst="cube">
            <a:avLst>
              <a:gd name="adj" fmla="val 47588"/>
            </a:avLst>
          </a:prstGeom>
          <a:noFill/>
          <a:ln w="38100" cap="flat" cmpd="sng">
            <a:solidFill>
              <a:srgbClr val="00FF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2" name="立方体 29701"/>
          <p:cNvSpPr>
            <a:spLocks noGrp="1"/>
          </p:cNvSpPr>
          <p:nvPr/>
        </p:nvSpPr>
        <p:spPr>
          <a:xfrm>
            <a:off x="3805238" y="3335338"/>
            <a:ext cx="2735262" cy="1081087"/>
          </a:xfrm>
          <a:prstGeom prst="cube">
            <a:avLst>
              <a:gd name="adj" fmla="val 47588"/>
            </a:avLst>
          </a:prstGeom>
          <a:noFill/>
          <a:ln w="38100" cap="flat" cmpd="sng">
            <a:solidFill>
              <a:srgbClr val="3366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3" name="立方体 29702"/>
          <p:cNvSpPr>
            <a:spLocks noGrp="1"/>
          </p:cNvSpPr>
          <p:nvPr/>
        </p:nvSpPr>
        <p:spPr>
          <a:xfrm>
            <a:off x="4308475" y="2327275"/>
            <a:ext cx="2736850" cy="1008063"/>
          </a:xfrm>
          <a:prstGeom prst="cube">
            <a:avLst>
              <a:gd name="adj" fmla="val 47588"/>
            </a:avLst>
          </a:prstGeom>
          <a:noFill/>
          <a:ln w="38100" cap="flat" cmpd="sng">
            <a:solidFill>
              <a:srgbClr val="FFCC00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4" name="直接连接符 29703"/>
          <p:cNvSpPr>
            <a:spLocks noGrp="1"/>
          </p:cNvSpPr>
          <p:nvPr/>
        </p:nvSpPr>
        <p:spPr>
          <a:xfrm>
            <a:off x="1212850" y="5495925"/>
            <a:ext cx="6264275" cy="0"/>
          </a:xfrm>
          <a:prstGeom prst="line">
            <a:avLst/>
          </a:prstGeom>
          <a:ln w="1905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5" name="直接连接符 29704"/>
          <p:cNvSpPr>
            <a:spLocks noGrp="1"/>
          </p:cNvSpPr>
          <p:nvPr/>
        </p:nvSpPr>
        <p:spPr>
          <a:xfrm flipV="1">
            <a:off x="1212850" y="4416425"/>
            <a:ext cx="6337300" cy="0"/>
          </a:xfrm>
          <a:prstGeom prst="line">
            <a:avLst/>
          </a:prstGeom>
          <a:ln w="1905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6" name="直接连接符 29705"/>
          <p:cNvSpPr>
            <a:spLocks noGrp="1"/>
          </p:cNvSpPr>
          <p:nvPr/>
        </p:nvSpPr>
        <p:spPr>
          <a:xfrm>
            <a:off x="1212850" y="3336925"/>
            <a:ext cx="6553200" cy="0"/>
          </a:xfrm>
          <a:prstGeom prst="line">
            <a:avLst/>
          </a:prstGeom>
          <a:ln w="19050" cap="flat" cmpd="sng">
            <a:solidFill>
              <a:srgbClr val="7F7F7F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7" name="文本框 29706"/>
          <p:cNvSpPr txBox="1"/>
          <p:nvPr/>
        </p:nvSpPr>
        <p:spPr>
          <a:xfrm>
            <a:off x="7045325" y="5495925"/>
            <a:ext cx="457200" cy="112712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素质平台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8" name="文本框 29707"/>
          <p:cNvSpPr txBox="1"/>
          <p:nvPr/>
        </p:nvSpPr>
        <p:spPr>
          <a:xfrm>
            <a:off x="7045325" y="4416425"/>
            <a:ext cx="457200" cy="106045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专业能力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59" name="文本框 29708"/>
          <p:cNvSpPr txBox="1"/>
          <p:nvPr/>
        </p:nvSpPr>
        <p:spPr>
          <a:xfrm>
            <a:off x="7048500" y="3408363"/>
            <a:ext cx="457200" cy="1150937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综合能力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0" name="文本框 29709"/>
          <p:cNvSpPr txBox="1"/>
          <p:nvPr/>
        </p:nvSpPr>
        <p:spPr>
          <a:xfrm>
            <a:off x="7045325" y="2327275"/>
            <a:ext cx="457200" cy="101600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职业能力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1" name="文本框 29710"/>
          <p:cNvSpPr txBox="1"/>
          <p:nvPr/>
        </p:nvSpPr>
        <p:spPr>
          <a:xfrm rot="-2760000">
            <a:off x="3786188" y="5618163"/>
            <a:ext cx="35877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endParaRPr lang="zh-CN" altLang="en-US" b="1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2" name="文本框 29711"/>
          <p:cNvSpPr txBox="1"/>
          <p:nvPr/>
        </p:nvSpPr>
        <p:spPr>
          <a:xfrm>
            <a:off x="3086100" y="5711825"/>
            <a:ext cx="1943100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基本理论与素质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3" name="文本框 29712"/>
          <p:cNvSpPr txBox="1"/>
          <p:nvPr/>
        </p:nvSpPr>
        <p:spPr>
          <a:xfrm>
            <a:off x="3589338" y="4559300"/>
            <a:ext cx="2016125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专业核心能力课程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4" name="文本框 29713"/>
          <p:cNvSpPr txBox="1"/>
          <p:nvPr/>
        </p:nvSpPr>
        <p:spPr>
          <a:xfrm>
            <a:off x="4237038" y="3479800"/>
            <a:ext cx="1655762" cy="3651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综合能力课程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5" name="文本框 29714"/>
          <p:cNvSpPr txBox="1"/>
          <p:nvPr/>
        </p:nvSpPr>
        <p:spPr>
          <a:xfrm>
            <a:off x="5029200" y="2398713"/>
            <a:ext cx="1295400" cy="36671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顶岗实习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6" name="文本框 29715"/>
          <p:cNvSpPr txBox="1"/>
          <p:nvPr/>
        </p:nvSpPr>
        <p:spPr>
          <a:xfrm>
            <a:off x="1765300" y="5495925"/>
            <a:ext cx="457200" cy="1127125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夯实基础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7" name="文本框 29716"/>
          <p:cNvSpPr txBox="1"/>
          <p:nvPr/>
        </p:nvSpPr>
        <p:spPr>
          <a:xfrm>
            <a:off x="1763713" y="4397375"/>
            <a:ext cx="457200" cy="10985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技能训练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8" name="文本框 29717"/>
          <p:cNvSpPr txBox="1"/>
          <p:nvPr/>
        </p:nvSpPr>
        <p:spPr>
          <a:xfrm>
            <a:off x="1763713" y="3330575"/>
            <a:ext cx="457200" cy="1157288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实战训练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69" name="文本框 29718"/>
          <p:cNvSpPr txBox="1"/>
          <p:nvPr/>
        </p:nvSpPr>
        <p:spPr>
          <a:xfrm>
            <a:off x="1789113" y="2038350"/>
            <a:ext cx="457200" cy="1295400"/>
          </a:xfrm>
          <a:prstGeom prst="rect">
            <a:avLst/>
          </a:prstGeom>
          <a:noFill/>
          <a:ln w="9525">
            <a:noFill/>
          </a:ln>
        </p:spPr>
        <p:txBody>
          <a:bodyPr vert="eaVert" wrap="squar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顶岗实习期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70" name="文本框 29719"/>
          <p:cNvSpPr txBox="1"/>
          <p:nvPr/>
        </p:nvSpPr>
        <p:spPr>
          <a:xfrm>
            <a:off x="4165600" y="5064125"/>
            <a:ext cx="538163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1年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71" name="文本框 29720"/>
          <p:cNvSpPr txBox="1"/>
          <p:nvPr/>
        </p:nvSpPr>
        <p:spPr>
          <a:xfrm>
            <a:off x="3660775" y="6143625"/>
            <a:ext cx="538163" cy="36512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1年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72" name="文本框 29721"/>
          <p:cNvSpPr txBox="1"/>
          <p:nvPr/>
        </p:nvSpPr>
        <p:spPr>
          <a:xfrm>
            <a:off x="4741863" y="4056063"/>
            <a:ext cx="728662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0.5年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773" name="文本框 29722"/>
          <p:cNvSpPr txBox="1"/>
          <p:nvPr/>
        </p:nvSpPr>
        <p:spPr>
          <a:xfrm>
            <a:off x="5173663" y="2903538"/>
            <a:ext cx="728662" cy="3667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p>
            <a:r>
              <a:rPr lang="zh-CN" altLang="en-US" b="1" dirty="0">
                <a:latin typeface="Arial" panose="020B0604020202020204" pitchFamily="34" charset="0"/>
                <a:ea typeface="宋体" panose="02010600030101010101" pitchFamily="2" charset="-122"/>
              </a:rPr>
              <a:t>0.5年</a:t>
            </a:r>
            <a:endParaRPr lang="zh-CN" altLang="en-US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8676" name="文本框 5140"/>
          <p:cNvSpPr txBox="1"/>
          <p:nvPr/>
        </p:nvSpPr>
        <p:spPr>
          <a:xfrm>
            <a:off x="-3175" y="1009650"/>
            <a:ext cx="53800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三、专业课程</a:t>
            </a:r>
            <a:endParaRPr lang="zh-CN" altLang="en-US" sz="32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321310" y="958215"/>
          <a:ext cx="8496935" cy="5821045"/>
        </p:xfrm>
        <a:graphic>
          <a:graphicData uri="http://schemas.openxmlformats.org/drawingml/2006/table">
            <a:tbl>
              <a:tblPr/>
              <a:tblGrid>
                <a:gridCol w="1710055"/>
                <a:gridCol w="829310"/>
                <a:gridCol w="5957570"/>
              </a:tblGrid>
              <a:tr h="169291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专业基础课程</a:t>
                      </a:r>
                      <a:endParaRPr lang="zh-CN" sz="1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必</a:t>
                      </a:r>
                      <a:r>
                        <a:rPr lang="zh-CN" altLang="en-US" sz="1800"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修</a:t>
                      </a:r>
                      <a:endParaRPr lang="zh-CN" sz="1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汽车机械基础、汽车驾驶与结构认知、机械制图与</a:t>
                      </a:r>
                      <a:r>
                        <a:rPr lang="en-US" alt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CAD</a:t>
                      </a:r>
                      <a:r>
                        <a:rPr lang="zh-CN" altLang="en-US" sz="1800">
                          <a:latin typeface="仿宋" panose="02010609060101010101" charset="-122"/>
                          <a:ea typeface="仿宋" panose="02010609060101010101" charset="-122"/>
                        </a:rPr>
                        <a:t>、汽车电工电子、发动机机械系统检查与修理、发动机管理系统故障诊断与维修、传动系统检查与修理、转向行驶制动系统检查与修理、汽车底盘控制系统故障检测与维修、汽车空调系统故障检测与维修</a:t>
                      </a:r>
                      <a:endParaRPr lang="zh-CN" altLang="en-US" sz="1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3129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专业核心课程</a:t>
                      </a:r>
                      <a:endParaRPr lang="zh-CN" sz="1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必</a:t>
                      </a:r>
                      <a:r>
                        <a:rPr lang="zh-CN" altLang="en-US" sz="1800"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修</a:t>
                      </a:r>
                      <a:endParaRPr lang="zh-CN" sz="1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发动机管理系统故障诊断与维修、传动系统检查与修理、转向行驶制动系统检查与修理、汽车底盘控制系统故障检测与维修、汽车基础电器系统检查与修理、汽车维护、汽车使用性能与检测、汽车综合故障诊断</a:t>
                      </a:r>
                      <a:endParaRPr lang="zh-CN" sz="1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6540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专业拓展课程</a:t>
                      </a:r>
                      <a:endParaRPr lang="zh-CN" sz="1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选</a:t>
                      </a:r>
                      <a:r>
                        <a:rPr lang="zh-CN" altLang="en-US" sz="1800"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修</a:t>
                      </a:r>
                      <a:endParaRPr lang="zh-CN" sz="1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限选课：汽车保险理赔、汽车钣金维修技术、二手车鉴定与评估、汽车服务企业经营与管理</a:t>
                      </a:r>
                      <a:endParaRPr lang="zh-CN" sz="1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任选课：汽车营销实务、混合动力汽车原理与检修、智能网联汽车技术、新能源汽车充电设施与维护</a:t>
                      </a:r>
                      <a:endParaRPr lang="zh-CN" sz="1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70305"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专业实践课程</a:t>
                      </a:r>
                      <a:endParaRPr lang="zh-CN" sz="1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必</a:t>
                      </a:r>
                      <a:r>
                        <a:rPr lang="zh-CN" altLang="en-US" sz="1800">
                          <a:latin typeface="仿宋" panose="02010609060101010101" charset="-122"/>
                          <a:ea typeface="仿宋" panose="02010609060101010101" charset="-122"/>
                        </a:rPr>
                        <a:t> </a:t>
                      </a: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修</a:t>
                      </a:r>
                      <a:endParaRPr lang="zh-CN" sz="1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p>
                      <a:pPr marL="0" indent="0" algn="l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lang="zh-CN" sz="1800">
                          <a:latin typeface="仿宋" panose="02010609060101010101" charset="-122"/>
                          <a:ea typeface="仿宋" panose="02010609060101010101" charset="-122"/>
                        </a:rPr>
                        <a:t>军事技能训练、电工特种作业操作考证、汽车维修等级工考证（四级）、专业综合实训、毕业设计、企业课程、顶岗实习、农村体验、社会实践</a:t>
                      </a:r>
                      <a:endParaRPr lang="zh-CN" sz="1800">
                        <a:latin typeface="仿宋" panose="02010609060101010101" charset="-122"/>
                        <a:ea typeface="仿宋" panose="02010609060101010101" charset="-122"/>
                      </a:endParaRPr>
                    </a:p>
                  </a:txBody>
                  <a:tcPr marL="68580" marR="68580" marT="0" marB="0" anchor="ctr" anchorCtr="0">
                    <a:lnL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8"/>
                      </a:solidFill>
                      <a:prstDash val="solid"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841" name="文本占位符 11266"/>
          <p:cNvSpPr>
            <a:spLocks noGrp="1"/>
          </p:cNvSpPr>
          <p:nvPr/>
        </p:nvSpPr>
        <p:spPr>
          <a:xfrm>
            <a:off x="160655" y="1268730"/>
            <a:ext cx="8401050" cy="105664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p>
            <a:pPr marL="342900" eaLnBrk="0" hangingPunct="0">
              <a:lnSpc>
                <a:spcPct val="120000"/>
              </a:lnSpc>
              <a:spcBef>
                <a:spcPct val="20000"/>
              </a:spcBef>
              <a:buClr>
                <a:srgbClr val="0033CC"/>
              </a:buClr>
            </a:pPr>
            <a:r>
              <a:rPr lang="zh-CN" altLang="en-US" sz="2400" b="1" dirty="0">
                <a:solidFill>
                  <a:srgbClr val="000099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2000" b="1" dirty="0">
                <a:solidFill>
                  <a:srgbClr val="000099"/>
                </a:solidFill>
                <a:latin typeface="黑体" panose="02010609060101010101" pitchFamily="1" charset="-122"/>
                <a:ea typeface="黑体" panose="02010609060101010101" pitchFamily="1" charset="-122"/>
              </a:rPr>
              <a:t>本专业可报考汽车维修中、高级工，高压电工特种作业操作证。</a:t>
            </a:r>
            <a:endParaRPr lang="zh-CN" altLang="en-US" sz="2000" b="1" dirty="0">
              <a:solidFill>
                <a:srgbClr val="000099"/>
              </a:solidFill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pic>
        <p:nvPicPr>
          <p:cNvPr id="35842" name="图片 11271" descr="timg?image&amp;quality=80&amp;size=b9999_10000&amp;sec=1513261905311&amp;di=b5eb2dcd763a443302ba0c7103c6bc97&amp;imgtype=0&amp;src=http%3A%2F%2Fim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8670" y="2287905"/>
            <a:ext cx="6837363" cy="42560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6" name="文本框 5140"/>
          <p:cNvSpPr txBox="1"/>
          <p:nvPr/>
        </p:nvSpPr>
        <p:spPr>
          <a:xfrm>
            <a:off x="-3175" y="1009650"/>
            <a:ext cx="53800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四、校企合作</a:t>
            </a:r>
            <a:endParaRPr lang="zh-CN" altLang="en-US" sz="32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7405" y="1557020"/>
            <a:ext cx="7538085" cy="15468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l" defTabSz="979805" fontAlgn="auto">
              <a:lnSpc>
                <a:spcPct val="100000"/>
              </a:lnSpc>
              <a:buClr>
                <a:srgbClr val="FF9900"/>
              </a:buClr>
              <a:buSzPct val="70000"/>
            </a:pPr>
            <a:r>
              <a:rPr lang="en-US" altLang="zh-CN" sz="2000" b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</a:t>
            </a:r>
            <a:r>
              <a:rPr lang="en-US" altLang="zh-CN" sz="2000" b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   </a:t>
            </a:r>
            <a:r>
              <a:rPr lang="zh-CN" altLang="en-US" sz="2000" b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实施产教融合、工学结合的人才培养模式，</a:t>
            </a:r>
            <a:r>
              <a:rPr lang="zh-CN" altLang="en-US" sz="2000" b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2024</a:t>
            </a:r>
            <a:r>
              <a:rPr lang="zh-CN" altLang="en-US" sz="2000" b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年</a:t>
            </a:r>
            <a:r>
              <a:rPr lang="zh-CN" altLang="en-US" sz="2000" b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10</a:t>
            </a:r>
            <a:r>
              <a:rPr lang="zh-CN" altLang="en-US" sz="2000" b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月</a:t>
            </a:r>
            <a:r>
              <a:rPr lang="zh-CN" altLang="en-US" sz="2000" b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25</a:t>
            </a:r>
            <a:r>
              <a:rPr lang="zh-CN" altLang="en-US" sz="2000" b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rPr>
              <a:t>日与理想汽车达成深度合作，成立理想汽车学院，共同推动人才培养质量的提升和汽车行业的发展。除此之外，我院还与长安汽车、众泰汽车、比亚迪汽车、润东集团、广汇集团、万邦集团、徐州公路运输集团等企业深入合作开展现代学徒制培养。</a:t>
            </a:r>
            <a:endParaRPr lang="zh-CN" altLang="en-US" sz="2000" b="1" dirty="0">
              <a:solidFill>
                <a:srgbClr val="0066FF"/>
              </a:solidFill>
              <a:latin typeface="仿宋" panose="02010609060101010101" charset="-122"/>
              <a:ea typeface="仿宋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91640" y="3157220"/>
            <a:ext cx="5608320" cy="37007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7649" name="矩形 4"/>
          <p:cNvSpPr/>
          <p:nvPr/>
        </p:nvSpPr>
        <p:spPr>
          <a:xfrm>
            <a:off x="1547813" y="1844675"/>
            <a:ext cx="1911350" cy="533400"/>
          </a:xfrm>
          <a:prstGeom prst="rect">
            <a:avLst/>
          </a:prstGeom>
          <a:solidFill>
            <a:srgbClr val="00B0F0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0" name="矩形 5"/>
          <p:cNvSpPr/>
          <p:nvPr/>
        </p:nvSpPr>
        <p:spPr>
          <a:xfrm>
            <a:off x="1547813" y="2659063"/>
            <a:ext cx="1911350" cy="533400"/>
          </a:xfrm>
          <a:prstGeom prst="rect">
            <a:avLst/>
          </a:prstGeom>
          <a:solidFill>
            <a:srgbClr val="00B0F0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1" name="矩形 6"/>
          <p:cNvSpPr/>
          <p:nvPr/>
        </p:nvSpPr>
        <p:spPr>
          <a:xfrm>
            <a:off x="1547813" y="3459163"/>
            <a:ext cx="1911350" cy="533400"/>
          </a:xfrm>
          <a:prstGeom prst="rect">
            <a:avLst/>
          </a:prstGeom>
          <a:solidFill>
            <a:srgbClr val="00B0F0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r>
              <a:rPr lang="en-US" altLang="zh-CN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zh-CN" altLang="en-US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校内综合实训</a:t>
            </a:r>
            <a:endParaRPr lang="zh-CN" altLang="en-US" b="1" dirty="0">
              <a:solidFill>
                <a:schemeClr val="bg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2" name="矩形 7"/>
          <p:cNvSpPr/>
          <p:nvPr/>
        </p:nvSpPr>
        <p:spPr>
          <a:xfrm>
            <a:off x="4748213" y="1860550"/>
            <a:ext cx="577850" cy="2178050"/>
          </a:xfrm>
          <a:prstGeom prst="rect">
            <a:avLst/>
          </a:prstGeom>
          <a:solidFill>
            <a:srgbClr val="00B0F0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3" name="矩形 8"/>
          <p:cNvSpPr/>
          <p:nvPr/>
        </p:nvSpPr>
        <p:spPr>
          <a:xfrm>
            <a:off x="5992813" y="1814513"/>
            <a:ext cx="577850" cy="2178050"/>
          </a:xfrm>
          <a:prstGeom prst="rect">
            <a:avLst/>
          </a:prstGeom>
          <a:solidFill>
            <a:srgbClr val="00B0F0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4" name="矩形 9"/>
          <p:cNvSpPr/>
          <p:nvPr/>
        </p:nvSpPr>
        <p:spPr>
          <a:xfrm>
            <a:off x="7319963" y="1787525"/>
            <a:ext cx="577850" cy="2178050"/>
          </a:xfrm>
          <a:prstGeom prst="rect">
            <a:avLst/>
          </a:prstGeom>
          <a:solidFill>
            <a:srgbClr val="00B0F0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55" name="矩形 10"/>
          <p:cNvSpPr/>
          <p:nvPr/>
        </p:nvSpPr>
        <p:spPr>
          <a:xfrm>
            <a:off x="3459163" y="1814513"/>
            <a:ext cx="577850" cy="2178050"/>
          </a:xfrm>
          <a:prstGeom prst="rect">
            <a:avLst/>
          </a:prstGeom>
          <a:solidFill>
            <a:srgbClr val="00B0F0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solidFill>
                <a:srgbClr val="FFFFFF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7656" name="右箭头 11"/>
          <p:cNvGrpSpPr/>
          <p:nvPr/>
        </p:nvGrpSpPr>
        <p:grpSpPr>
          <a:xfrm>
            <a:off x="1828800" y="4359275"/>
            <a:ext cx="5870575" cy="1047750"/>
            <a:chOff x="0" y="0"/>
            <a:chExt cx="3698" cy="660"/>
          </a:xfrm>
        </p:grpSpPr>
        <p:pic>
          <p:nvPicPr>
            <p:cNvPr id="27657" name="右箭头 11"/>
            <p:cNvPicPr/>
            <p:nvPr/>
          </p:nvPicPr>
          <p:blipFill>
            <a:blip r:embed="rId1"/>
            <a:stretch>
              <a:fillRect/>
            </a:stretch>
          </p:blipFill>
          <p:spPr>
            <a:xfrm>
              <a:off x="0" y="0"/>
              <a:ext cx="3698" cy="660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7658" name="文本框 32778"/>
            <p:cNvSpPr txBox="1"/>
            <p:nvPr/>
          </p:nvSpPr>
          <p:spPr>
            <a:xfrm>
              <a:off x="159" y="245"/>
              <a:ext cx="3039" cy="168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ctr" anchorCtr="0"/>
            <a:p>
              <a:pPr algn="ctr"/>
              <a:endParaRPr lang="zh-CN" altLang="en-US" dirty="0">
                <a:solidFill>
                  <a:srgbClr val="FFFFFF"/>
                </a:solidFill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27659" name="TextBox 16"/>
          <p:cNvSpPr txBox="1"/>
          <p:nvPr/>
        </p:nvSpPr>
        <p:spPr>
          <a:xfrm>
            <a:off x="1604963" y="1930400"/>
            <a:ext cx="1978025" cy="3651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Calibri" panose="020F0502020204030204" pitchFamily="2" charset="0"/>
                <a:ea typeface="黑体" panose="02010609060101010101" pitchFamily="1" charset="-122"/>
              </a:rPr>
              <a:t> 课堂实践教学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2" charset="0"/>
              <a:ea typeface="黑体" panose="02010609060101010101" pitchFamily="1" charset="-122"/>
            </a:endParaRPr>
          </a:p>
        </p:txBody>
      </p:sp>
      <p:sp>
        <p:nvSpPr>
          <p:cNvPr id="27660" name="TextBox 17"/>
          <p:cNvSpPr txBox="1"/>
          <p:nvPr/>
        </p:nvSpPr>
        <p:spPr>
          <a:xfrm>
            <a:off x="1676400" y="2716213"/>
            <a:ext cx="2005013" cy="3667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Calibri" panose="020F0502020204030204" pitchFamily="2" charset="0"/>
                <a:ea typeface="黑体" panose="02010609060101010101" pitchFamily="1" charset="-122"/>
              </a:rPr>
              <a:t>校内模拟实训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2" charset="0"/>
              <a:ea typeface="黑体" panose="02010609060101010101" pitchFamily="1" charset="-122"/>
            </a:endParaRPr>
          </a:p>
        </p:txBody>
      </p:sp>
      <p:sp>
        <p:nvSpPr>
          <p:cNvPr id="27661" name="TextBox 19"/>
          <p:cNvSpPr txBox="1"/>
          <p:nvPr/>
        </p:nvSpPr>
        <p:spPr>
          <a:xfrm>
            <a:off x="3538538" y="2073275"/>
            <a:ext cx="457200" cy="1911350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Calibri" panose="020F0502020204030204" pitchFamily="2" charset="0"/>
                <a:ea typeface="黑体" panose="02010609060101010101" pitchFamily="1" charset="-122"/>
              </a:rPr>
              <a:t>常规实训教学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2" charset="0"/>
              <a:ea typeface="黑体" panose="02010609060101010101" pitchFamily="1" charset="-122"/>
            </a:endParaRPr>
          </a:p>
        </p:txBody>
      </p:sp>
      <p:sp>
        <p:nvSpPr>
          <p:cNvPr id="27662" name="TextBox 20"/>
          <p:cNvSpPr txBox="1"/>
          <p:nvPr/>
        </p:nvSpPr>
        <p:spPr>
          <a:xfrm>
            <a:off x="4797425" y="2259013"/>
            <a:ext cx="457200" cy="1689100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Calibri" panose="020F0502020204030204" pitchFamily="2" charset="0"/>
                <a:ea typeface="黑体" panose="02010609060101010101" pitchFamily="1" charset="-122"/>
              </a:rPr>
              <a:t>工学结合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2" charset="0"/>
              <a:ea typeface="黑体" panose="02010609060101010101" pitchFamily="1" charset="-122"/>
            </a:endParaRPr>
          </a:p>
        </p:txBody>
      </p:sp>
      <p:sp>
        <p:nvSpPr>
          <p:cNvPr id="27663" name="TextBox 21"/>
          <p:cNvSpPr txBox="1"/>
          <p:nvPr/>
        </p:nvSpPr>
        <p:spPr>
          <a:xfrm>
            <a:off x="6037263" y="2303463"/>
            <a:ext cx="461962" cy="1111250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Calibri" panose="020F0502020204030204" pitchFamily="2" charset="0"/>
                <a:ea typeface="黑体" panose="02010609060101010101" pitchFamily="1" charset="-122"/>
              </a:rPr>
              <a:t>顶岗实习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2" charset="0"/>
              <a:ea typeface="黑体" panose="02010609060101010101" pitchFamily="1" charset="-122"/>
            </a:endParaRPr>
          </a:p>
        </p:txBody>
      </p:sp>
      <p:sp>
        <p:nvSpPr>
          <p:cNvPr id="27664" name="TextBox 22"/>
          <p:cNvSpPr txBox="1"/>
          <p:nvPr/>
        </p:nvSpPr>
        <p:spPr>
          <a:xfrm>
            <a:off x="7370763" y="2525713"/>
            <a:ext cx="461962" cy="1511300"/>
          </a:xfrm>
          <a:prstGeom prst="rect">
            <a:avLst/>
          </a:prstGeom>
          <a:noFill/>
          <a:ln w="9525">
            <a:noFill/>
          </a:ln>
        </p:spPr>
        <p:txBody>
          <a:bodyPr vert="eaVert" anchor="t" anchorCtr="0">
            <a:spAutoFit/>
          </a:bodyPr>
          <a:p>
            <a:r>
              <a:rPr lang="zh-CN" altLang="en-US" b="1" dirty="0">
                <a:solidFill>
                  <a:schemeClr val="bg1"/>
                </a:solidFill>
                <a:latin typeface="Calibri" panose="020F0502020204030204" pitchFamily="2" charset="0"/>
                <a:ea typeface="黑体" panose="02010609060101010101" pitchFamily="1" charset="-122"/>
              </a:rPr>
              <a:t>就业</a:t>
            </a:r>
            <a:endParaRPr lang="zh-CN" altLang="en-US" b="1" dirty="0">
              <a:solidFill>
                <a:schemeClr val="bg1"/>
              </a:solidFill>
              <a:latin typeface="Calibri" panose="020F0502020204030204" pitchFamily="2" charset="0"/>
              <a:ea typeface="黑体" panose="02010609060101010101" pitchFamily="1" charset="-122"/>
            </a:endParaRPr>
          </a:p>
        </p:txBody>
      </p:sp>
      <p:sp>
        <p:nvSpPr>
          <p:cNvPr id="27665" name="TextBox 23"/>
          <p:cNvSpPr txBox="1"/>
          <p:nvPr/>
        </p:nvSpPr>
        <p:spPr>
          <a:xfrm>
            <a:off x="1370013" y="4570413"/>
            <a:ext cx="444500" cy="8302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学校</a:t>
            </a:r>
            <a:endParaRPr lang="zh-CN" altLang="en-US" sz="2400" dirty="0"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27666" name="TextBox 24"/>
          <p:cNvSpPr txBox="1"/>
          <p:nvPr/>
        </p:nvSpPr>
        <p:spPr>
          <a:xfrm>
            <a:off x="7637463" y="4525963"/>
            <a:ext cx="266700" cy="83026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400" dirty="0">
                <a:latin typeface="华文琥珀" pitchFamily="2" charset="-122"/>
                <a:ea typeface="华文琥珀" pitchFamily="2" charset="-122"/>
              </a:rPr>
              <a:t>企业</a:t>
            </a:r>
            <a:endParaRPr lang="zh-CN" altLang="en-US" sz="2400" dirty="0"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27667" name="燕尾形 21"/>
          <p:cNvSpPr/>
          <p:nvPr/>
        </p:nvSpPr>
        <p:spPr>
          <a:xfrm>
            <a:off x="5370513" y="2570163"/>
            <a:ext cx="577850" cy="711200"/>
          </a:xfrm>
          <a:prstGeom prst="chevron">
            <a:avLst>
              <a:gd name="adj" fmla="val 50000"/>
            </a:avLst>
          </a:prstGeom>
          <a:solidFill>
            <a:srgbClr val="00B0F0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8" name="燕尾形 22"/>
          <p:cNvSpPr/>
          <p:nvPr/>
        </p:nvSpPr>
        <p:spPr>
          <a:xfrm>
            <a:off x="6659563" y="2570163"/>
            <a:ext cx="577850" cy="711200"/>
          </a:xfrm>
          <a:prstGeom prst="chevron">
            <a:avLst>
              <a:gd name="adj" fmla="val 50000"/>
            </a:avLst>
          </a:prstGeom>
          <a:solidFill>
            <a:srgbClr val="00B0F0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7669" name="燕尾形 23"/>
          <p:cNvSpPr/>
          <p:nvPr/>
        </p:nvSpPr>
        <p:spPr>
          <a:xfrm>
            <a:off x="4125913" y="2570163"/>
            <a:ext cx="577850" cy="711200"/>
          </a:xfrm>
          <a:prstGeom prst="chevron">
            <a:avLst>
              <a:gd name="adj" fmla="val 50000"/>
            </a:avLst>
          </a:prstGeom>
          <a:solidFill>
            <a:srgbClr val="00B0F0"/>
          </a:solidFill>
          <a:ln w="25400" cap="flat" cmpd="sng">
            <a:solidFill>
              <a:schemeClr val="tx1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 anchorCtr="0"/>
          <a:p>
            <a:pPr algn="ctr"/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7085" name="矩形 87084"/>
          <p:cNvSpPr/>
          <p:nvPr/>
        </p:nvSpPr>
        <p:spPr>
          <a:xfrm>
            <a:off x="552450" y="6015038"/>
            <a:ext cx="1655763" cy="4572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必备基础</a:t>
            </a:r>
            <a:endParaRPr lang="zh-CN" altLang="en-US" sz="2400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87" name="直接连接符 87086"/>
          <p:cNvSpPr/>
          <p:nvPr/>
        </p:nvSpPr>
        <p:spPr>
          <a:xfrm flipH="1" flipV="1">
            <a:off x="4338638" y="3981450"/>
            <a:ext cx="12700" cy="152082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88" name="直接连接符 87087"/>
          <p:cNvSpPr/>
          <p:nvPr/>
        </p:nvSpPr>
        <p:spPr>
          <a:xfrm>
            <a:off x="4360863" y="4006850"/>
            <a:ext cx="1655762" cy="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89" name="直接连接符 87088"/>
          <p:cNvSpPr/>
          <p:nvPr/>
        </p:nvSpPr>
        <p:spPr>
          <a:xfrm flipV="1">
            <a:off x="2395538" y="5476875"/>
            <a:ext cx="0" cy="139382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0" name="直接连接符 87089"/>
          <p:cNvSpPr/>
          <p:nvPr/>
        </p:nvSpPr>
        <p:spPr>
          <a:xfrm>
            <a:off x="2395538" y="5475288"/>
            <a:ext cx="1957387" cy="12700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1" name="直接连接符 87090"/>
          <p:cNvSpPr/>
          <p:nvPr/>
        </p:nvSpPr>
        <p:spPr>
          <a:xfrm flipV="1">
            <a:off x="6016625" y="2855913"/>
            <a:ext cx="0" cy="1152525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2" name="直接连接符 87091"/>
          <p:cNvSpPr/>
          <p:nvPr/>
        </p:nvSpPr>
        <p:spPr>
          <a:xfrm flipV="1">
            <a:off x="6016625" y="2843213"/>
            <a:ext cx="2197100" cy="7937"/>
          </a:xfrm>
          <a:prstGeom prst="line">
            <a:avLst/>
          </a:prstGeom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3" name="直接连接符 87092"/>
          <p:cNvSpPr/>
          <p:nvPr/>
        </p:nvSpPr>
        <p:spPr>
          <a:xfrm>
            <a:off x="8172450" y="2817813"/>
            <a:ext cx="0" cy="4040187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4" name="直接连接符 87093"/>
          <p:cNvSpPr/>
          <p:nvPr/>
        </p:nvSpPr>
        <p:spPr>
          <a:xfrm>
            <a:off x="2382838" y="6845300"/>
            <a:ext cx="5818187" cy="12700"/>
          </a:xfrm>
          <a:prstGeom prst="line">
            <a:avLst/>
          </a:prstGeom>
          <a:ln w="28575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7095" name="矩形 87094"/>
          <p:cNvSpPr/>
          <p:nvPr/>
        </p:nvSpPr>
        <p:spPr>
          <a:xfrm>
            <a:off x="2413000" y="5580063"/>
            <a:ext cx="6188075" cy="1189037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400" dirty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理实一体</a:t>
            </a:r>
            <a:endParaRPr lang="zh-CN" altLang="en-US" sz="2400" dirty="0">
              <a:solidFill>
                <a:schemeClr val="hlin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故障检测与维修一体，故障设置、设备安全操作、操作、故障排除与理论分析学习一体</a:t>
            </a:r>
            <a:endParaRPr lang="zh-CN" altLang="en-US" sz="2400" dirty="0">
              <a:solidFill>
                <a:schemeClr val="hlin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96" name="矩形 87095"/>
          <p:cNvSpPr/>
          <p:nvPr/>
        </p:nvSpPr>
        <p:spPr>
          <a:xfrm>
            <a:off x="4360863" y="4060825"/>
            <a:ext cx="3906837" cy="1554163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工作</a:t>
            </a:r>
            <a:r>
              <a:rPr lang="en-US" altLang="zh-CN" sz="240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+</a:t>
            </a:r>
            <a:r>
              <a:rPr lang="zh-CN" altLang="en-US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学习</a:t>
            </a:r>
            <a:endParaRPr lang="zh-CN" altLang="en-US" sz="2400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r>
              <a:rPr lang="zh-CN" altLang="en-US" sz="2400" dirty="0">
                <a:solidFill>
                  <a:srgbClr val="FF33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整车维修、整车检测、整车使用安全管理实习与理论学习交替</a:t>
            </a:r>
            <a:endParaRPr lang="zh-CN" altLang="en-US" sz="2400" dirty="0">
              <a:solidFill>
                <a:srgbClr val="FF33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97" name="矩形 87096"/>
          <p:cNvSpPr/>
          <p:nvPr/>
        </p:nvSpPr>
        <p:spPr>
          <a:xfrm>
            <a:off x="6110288" y="2922588"/>
            <a:ext cx="1798637" cy="519112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800" dirty="0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顶岗实习</a:t>
            </a:r>
            <a:endParaRPr lang="zh-CN" altLang="en-US" sz="2800" dirty="0">
              <a:solidFill>
                <a:schemeClr val="hlink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87098" name="矩形 87097"/>
          <p:cNvSpPr/>
          <p:nvPr/>
        </p:nvSpPr>
        <p:spPr>
          <a:xfrm>
            <a:off x="8243888" y="1268413"/>
            <a:ext cx="690562" cy="15525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400" dirty="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合格人才</a:t>
            </a:r>
            <a:endParaRPr lang="zh-CN" altLang="en-US" sz="2400" dirty="0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638" name="文本框 87098"/>
          <p:cNvSpPr txBox="1"/>
          <p:nvPr/>
        </p:nvSpPr>
        <p:spPr>
          <a:xfrm>
            <a:off x="179388" y="1412875"/>
            <a:ext cx="5545137" cy="64135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algn="ctr"/>
            <a:r>
              <a:rPr lang="zh-CN" altLang="en-US" sz="3600" dirty="0">
                <a:latin typeface="Arial" panose="020B0604020202020204" pitchFamily="34" charset="0"/>
                <a:ea typeface="华文行楷" pitchFamily="2" charset="-122"/>
              </a:rPr>
              <a:t>工学交替的人才培养模式</a:t>
            </a:r>
            <a:endParaRPr lang="zh-CN" altLang="en-US" sz="3600" dirty="0">
              <a:latin typeface="楷体_GB2312" pitchFamily="49" charset="-122"/>
              <a:ea typeface="华文行楷" pitchFamily="2" charset="-122"/>
            </a:endParaRPr>
          </a:p>
        </p:txBody>
      </p:sp>
      <p:pic>
        <p:nvPicPr>
          <p:cNvPr id="87100" name="图片 87099" descr="201092784944574"/>
          <p:cNvPicPr>
            <a:picLocks noChangeAspect="1"/>
          </p:cNvPicPr>
          <p:nvPr/>
        </p:nvPicPr>
        <p:blipFill>
          <a:blip r:embed="rId1"/>
          <a:srcRect l="17802" t="24783" r="33009" b="10657"/>
          <a:stretch>
            <a:fillRect/>
          </a:stretch>
        </p:blipFill>
        <p:spPr>
          <a:xfrm>
            <a:off x="2360613" y="3600450"/>
            <a:ext cx="1981200" cy="18748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0" name="图片 87103" descr="2006102715589"/>
          <p:cNvPicPr>
            <a:picLocks noChangeAspect="1"/>
          </p:cNvPicPr>
          <p:nvPr/>
        </p:nvPicPr>
        <p:blipFill>
          <a:blip r:embed="rId2"/>
          <a:srcRect l="10699" t="6932" r="9166" b="475"/>
          <a:stretch>
            <a:fillRect/>
          </a:stretch>
        </p:blipFill>
        <p:spPr>
          <a:xfrm>
            <a:off x="6011863" y="1125538"/>
            <a:ext cx="2160587" cy="172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1" name="图片 87104" descr="KEMLVBNGEYJU$22)~V$S6HM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9838" y="2060575"/>
            <a:ext cx="2232025" cy="1898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642" name="图片 87105" descr="DSCN069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0825" y="4308475"/>
            <a:ext cx="2162175" cy="171291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87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7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7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7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7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870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8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8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70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8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7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085" grpId="0"/>
      <p:bldP spid="87095" grpId="0"/>
      <p:bldP spid="87096" grpId="0"/>
      <p:bldP spid="87097" grpId="0"/>
      <p:bldP spid="8709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3010" name="椭圆 40961"/>
          <p:cNvSpPr/>
          <p:nvPr/>
        </p:nvSpPr>
        <p:spPr>
          <a:xfrm rot="-1360545">
            <a:off x="1219200" y="2363788"/>
            <a:ext cx="6519863" cy="3062287"/>
          </a:xfrm>
          <a:prstGeom prst="ellipse">
            <a:avLst/>
          </a:prstGeom>
          <a:gradFill rotWithShape="0">
            <a:gsLst>
              <a:gs pos="0">
                <a:schemeClr val="accent1"/>
              </a:gs>
              <a:gs pos="100000">
                <a:srgbClr val="EAF0F7"/>
              </a:gs>
            </a:gsLst>
            <a:path path="rect">
              <a:fillToRect l="100000" b="100000"/>
            </a:path>
            <a:tileRect/>
          </a:gradFill>
          <a:ln w="9525">
            <a:noFill/>
          </a:ln>
        </p:spPr>
        <p:txBody>
          <a:bodyPr wrap="none" anchor="ctr"/>
          <a:p>
            <a:pPr algn="ctr" latinLnBrk="1"/>
            <a:endParaRPr lang="ko-KR" altLang="en-US" sz="2400" dirty="0">
              <a:solidFill>
                <a:srgbClr val="CCECFF"/>
              </a:solidFill>
              <a:latin typeface="Times New Roman" panose="02020603050405020304" pitchFamily="2" charset="0"/>
              <a:ea typeface="楷体_GB2312" pitchFamily="49" charset="-122"/>
            </a:endParaRPr>
          </a:p>
        </p:txBody>
      </p:sp>
      <p:sp>
        <p:nvSpPr>
          <p:cNvPr id="43011" name="椭圆 40962"/>
          <p:cNvSpPr/>
          <p:nvPr/>
        </p:nvSpPr>
        <p:spPr>
          <a:xfrm rot="-1359234">
            <a:off x="1309688" y="2551113"/>
            <a:ext cx="5926137" cy="2687637"/>
          </a:xfrm>
          <a:prstGeom prst="ellipse">
            <a:avLst/>
          </a:prstGeom>
          <a:solidFill>
            <a:srgbClr val="FFFFFF"/>
          </a:solidFill>
          <a:ln w="9525">
            <a:noFill/>
          </a:ln>
        </p:spPr>
        <p:txBody>
          <a:bodyPr wrap="none" anchor="ctr"/>
          <a:p>
            <a:pPr algn="ctr" latinLnBrk="1"/>
            <a:endParaRPr lang="ko-KR" altLang="en-US" sz="2400" dirty="0">
              <a:solidFill>
                <a:srgbClr val="CCECFF"/>
              </a:solidFill>
              <a:latin typeface="Times New Roman" panose="02020603050405020304" pitchFamily="2" charset="0"/>
              <a:ea typeface="楷体_GB2312" pitchFamily="49" charset="-122"/>
            </a:endParaRPr>
          </a:p>
        </p:txBody>
      </p:sp>
      <p:pic>
        <p:nvPicPr>
          <p:cNvPr id="30725" name="图片 1" descr="DN4A62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27630" y="1052830"/>
            <a:ext cx="3086100" cy="20574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012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3976688"/>
            <a:ext cx="3295650" cy="2139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726" name="图片 2" descr="IMG_20190702_10075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2135" y="4364990"/>
            <a:ext cx="2757170" cy="206756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3013" name="椭圆 40964"/>
          <p:cNvSpPr/>
          <p:nvPr/>
        </p:nvSpPr>
        <p:spPr>
          <a:xfrm>
            <a:off x="4067810" y="3722688"/>
            <a:ext cx="3097213" cy="1295400"/>
          </a:xfrm>
          <a:prstGeom prst="ellipse">
            <a:avLst/>
          </a:prstGeom>
          <a:gradFill rotWithShape="1">
            <a:gsLst>
              <a:gs pos="0">
                <a:srgbClr val="E9940B"/>
              </a:gs>
              <a:gs pos="100000">
                <a:srgbClr val="492E03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</p:spPr>
        <p:txBody>
          <a:bodyPr wrap="none" anchor="ctr"/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理实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一体化教室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43015" name="椭圆 40966"/>
          <p:cNvSpPr/>
          <p:nvPr/>
        </p:nvSpPr>
        <p:spPr>
          <a:xfrm>
            <a:off x="5436235" y="1643380"/>
            <a:ext cx="3009900" cy="1219200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rgbClr val="000058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</p:spPr>
        <p:txBody>
          <a:bodyPr wrap="none" anchor="ctr"/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校内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实训车间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43016" name="椭圆 40967"/>
          <p:cNvSpPr/>
          <p:nvPr/>
        </p:nvSpPr>
        <p:spPr>
          <a:xfrm>
            <a:off x="881063" y="3213100"/>
            <a:ext cx="2881312" cy="1219200"/>
          </a:xfrm>
          <a:prstGeom prst="ellipse">
            <a:avLst/>
          </a:prstGeom>
          <a:gradFill rotWithShape="1">
            <a:gsLst>
              <a:gs pos="0">
                <a:srgbClr val="B4C763"/>
              </a:gs>
              <a:gs pos="100000">
                <a:srgbClr val="404723"/>
              </a:gs>
            </a:gsLst>
            <a:path path="shape">
              <a:fillToRect l="50000" t="50000" r="50000" b="50000"/>
            </a:path>
            <a:tileRect/>
          </a:gradFill>
          <a:ln w="9525">
            <a:noFill/>
          </a:ln>
          <a:effectLst>
            <a:prstShdw prst="shdw12" dist="76200" dir="10800000">
              <a:schemeClr val="bg2">
                <a:alpha val="50000"/>
              </a:schemeClr>
            </a:prstShdw>
          </a:effectLst>
        </p:spPr>
        <p:txBody>
          <a:bodyPr wrap="none" anchor="ctr"/>
          <a:p>
            <a:pPr algn="ctr" eaLnBrk="0" hangingPunct="0"/>
            <a:r>
              <a:rPr lang="zh-CN" altLang="en-US" sz="2400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</a:rPr>
              <a:t>校外实训基地</a:t>
            </a:r>
            <a:endParaRPr lang="zh-CN" altLang="en-US" sz="2400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40970" name="矩形 40969"/>
          <p:cNvSpPr/>
          <p:nvPr/>
        </p:nvSpPr>
        <p:spPr>
          <a:xfrm>
            <a:off x="3708400" y="3357563"/>
            <a:ext cx="3816350" cy="45720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pPr eaLnBrk="0" hangingPunct="0"/>
            <a:r>
              <a:rPr lang="zh-CN" altLang="en-US" sz="2400" dirty="0">
                <a:latin typeface="Arial" panose="020B0604020202020204" pitchFamily="34" charset="0"/>
                <a:ea typeface="楷体_GB2312" pitchFamily="49" charset="-122"/>
              </a:rPr>
              <a:t>三位一体实训平台</a:t>
            </a:r>
            <a:endParaRPr lang="zh-CN" altLang="en-US" sz="2400" dirty="0">
              <a:latin typeface="Arial" panose="020B0604020202020204" pitchFamily="34" charset="0"/>
              <a:ea typeface="楷体_GB2312" pitchFamily="49" charset="-122"/>
            </a:endParaRPr>
          </a:p>
        </p:txBody>
      </p:sp>
      <p:sp>
        <p:nvSpPr>
          <p:cNvPr id="28676" name="文本框 5140"/>
          <p:cNvSpPr txBox="1"/>
          <p:nvPr/>
        </p:nvSpPr>
        <p:spPr>
          <a:xfrm>
            <a:off x="-3175" y="1009650"/>
            <a:ext cx="53800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五、实训条件</a:t>
            </a:r>
            <a:endParaRPr lang="zh-CN" altLang="en-US" sz="32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.000000"/>
                                          </p:val>
                                        </p:tav>
                                        <p:tav tm="100000">
                                          <p:val>
                                            <p:fltVal val="1.000000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7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4033" name="圆角矩形 8"/>
          <p:cNvSpPr/>
          <p:nvPr/>
        </p:nvSpPr>
        <p:spPr>
          <a:xfrm>
            <a:off x="904875" y="1851025"/>
            <a:ext cx="2350135" cy="384048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p>
            <a:pPr>
              <a:spcBef>
                <a:spcPct val="50000"/>
              </a:spcBef>
            </a:pP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汽车专业拥有先进的实验实训条件和设备，目前校内实训基地有理想汽车实训车间、交通安全智能控制实训室、新能源汽车实训室、发动机构造与维修实训室、汽车维护实训室、汽车检测实训室、汽车钣金与涂装实训室等</a:t>
            </a:r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20</a:t>
            </a:r>
            <a:r>
              <a:rPr lang="zh-CN" altLang="en-US" b="1">
                <a:latin typeface="宋体" panose="02010600030101010101" pitchFamily="2" charset="-122"/>
                <a:ea typeface="宋体" panose="02010600030101010101" pitchFamily="2" charset="-122"/>
              </a:rPr>
              <a:t>个实训室。</a:t>
            </a:r>
            <a:endParaRPr lang="en-US" altLang="en-US" b="1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sp>
        <p:nvSpPr>
          <p:cNvPr id="44034" name="文本框 68617"/>
          <p:cNvSpPr txBox="1"/>
          <p:nvPr/>
        </p:nvSpPr>
        <p:spPr>
          <a:xfrm>
            <a:off x="207645" y="1970723"/>
            <a:ext cx="612775" cy="36004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校  内  实  训  基  地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5862FEB57167754E93867265F1B9591B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7945" y="2853055"/>
            <a:ext cx="4084320" cy="3063240"/>
          </a:xfrm>
          <a:prstGeom prst="rect">
            <a:avLst/>
          </a:prstGeom>
        </p:spPr>
      </p:pic>
      <p:pic>
        <p:nvPicPr>
          <p:cNvPr id="3" name="图片 2" descr="9EA7206F7C227169E20F698FBEAB7FBA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790" y="836930"/>
            <a:ext cx="3917950" cy="2938780"/>
          </a:xfrm>
          <a:prstGeom prst="rect">
            <a:avLst/>
          </a:prstGeom>
        </p:spPr>
      </p:pic>
      <p:pic>
        <p:nvPicPr>
          <p:cNvPr id="5" name="图片 4" descr="mmexport17345171060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210" y="3789045"/>
            <a:ext cx="2459355" cy="29959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5057" name="圆角矩形 8"/>
          <p:cNvSpPr/>
          <p:nvPr/>
        </p:nvSpPr>
        <p:spPr>
          <a:xfrm>
            <a:off x="1619250" y="1555750"/>
            <a:ext cx="3003550" cy="3840163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25400" cap="flat" cmpd="sng">
            <a:solidFill>
              <a:srgbClr val="89A4A7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p>
            <a:r>
              <a:rPr lang="en-US" altLang="en-US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先后与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理想汽车、</a:t>
            </a:r>
            <a:r>
              <a:rPr lang="en-US" altLang="en-US" b="1" dirty="0">
                <a:latin typeface="宋体" panose="02010600030101010101" pitchFamily="2" charset="-122"/>
                <a:ea typeface="宋体" panose="02010600030101010101" pitchFamily="2" charset="-122"/>
                <a:sym typeface="宋体" panose="02010600030101010101" pitchFamily="2" charset="-122"/>
              </a:rPr>
              <a:t>南京比亚迪汽车有限公司、众泰新能源汽车有限公司、润东汽车集团等多家单位建立了较稳定的校外实习基地，建立了良好的校企合作关系</a:t>
            </a:r>
            <a:endParaRPr lang="en-US" altLang="en-US" b="1" dirty="0">
              <a:latin typeface="宋体" panose="02010600030101010101" pitchFamily="2" charset="-122"/>
              <a:ea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45058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75555" y="945515"/>
            <a:ext cx="3390900" cy="1814195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5059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5555" y="2839720"/>
            <a:ext cx="3390900" cy="1177925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45060" name="文本框 68617"/>
          <p:cNvSpPr txBox="1"/>
          <p:nvPr/>
        </p:nvSpPr>
        <p:spPr>
          <a:xfrm>
            <a:off x="547688" y="1773238"/>
            <a:ext cx="639762" cy="3600450"/>
          </a:xfrm>
          <a:prstGeom prst="rect">
            <a:avLst/>
          </a:prstGeom>
          <a:noFill/>
          <a:ln w="9525">
            <a:noFill/>
          </a:ln>
        </p:spPr>
        <p:txBody>
          <a:bodyPr vert="eaVert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</a:rPr>
              <a:t>校  外  实  训  基  地</a:t>
            </a:r>
            <a:endParaRPr lang="zh-CN" altLang="en-US" sz="28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5061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555" y="4055110"/>
            <a:ext cx="3390900" cy="2279015"/>
          </a:xfrm>
          <a:prstGeom prst="rect">
            <a:avLst/>
          </a:prstGeom>
          <a:noFill/>
          <a:ln w="19050" cap="flat" cmpd="sng">
            <a:solidFill>
              <a:srgbClr val="7F7F7F"/>
            </a:solidFill>
            <a:prstDash val="solid"/>
            <a:miter/>
            <a:headEnd type="none" w="med" len="med"/>
            <a:tailEnd type="none" w="med" len="med"/>
          </a:ln>
        </p:spPr>
      </p:pic>
    </p:spTree>
    <p:custDataLst>
      <p:tags r:id="rId4"/>
    </p:custData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8676" name="文本框 5140"/>
          <p:cNvSpPr txBox="1"/>
          <p:nvPr/>
        </p:nvSpPr>
        <p:spPr>
          <a:xfrm>
            <a:off x="-3175" y="1009650"/>
            <a:ext cx="53800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六、学院风采</a:t>
            </a:r>
            <a:endParaRPr lang="zh-CN" altLang="en-US" sz="32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070" y="3573145"/>
            <a:ext cx="2905760" cy="19672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-37465" y="2564765"/>
            <a:ext cx="3065780" cy="782320"/>
          </a:xfrm>
          <a:prstGeom prst="rect">
            <a:avLst/>
          </a:prstGeom>
        </p:spPr>
        <p:txBody>
          <a:bodyPr>
            <a:noAutofit/>
          </a:bodyPr>
          <a:p>
            <a:pPr marL="0" indent="266700" algn="just"/>
            <a:r>
              <a:rPr lang="zh-CN" altLang="en-US" sz="2000" b="0" i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汽车应急处置技能竞赛</a:t>
            </a:r>
            <a:endParaRPr lang="zh-CN" altLang="en-US" sz="2000" b="0" i="0">
              <a:solidFill>
                <a:srgbClr val="26262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430" y="1700530"/>
            <a:ext cx="5904865" cy="4437380"/>
          </a:xfrm>
          <a:prstGeom prst="rect">
            <a:avLst/>
          </a:prstGeom>
        </p:spPr>
      </p:pic>
      <p:sp>
        <p:nvSpPr>
          <p:cNvPr id="6" name="文本框 5140"/>
          <p:cNvSpPr txBox="1"/>
          <p:nvPr/>
        </p:nvSpPr>
        <p:spPr>
          <a:xfrm>
            <a:off x="668020" y="1840230"/>
            <a:ext cx="1654810" cy="7245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学生风采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7410" name="文本框 21"/>
          <p:cNvSpPr/>
          <p:nvPr/>
        </p:nvSpPr>
        <p:spPr>
          <a:xfrm>
            <a:off x="1882775" y="4772025"/>
            <a:ext cx="263525" cy="52197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en-US" altLang="zh-CN" sz="2800" dirty="0">
                <a:solidFill>
                  <a:schemeClr val="bg1"/>
                </a:solidFill>
                <a:latin typeface="Segoe UI Black" panose="020B0A02040204020203" pitchFamily="2" charset="0"/>
                <a:ea typeface="宋体" panose="02010600030101010101" pitchFamily="2" charset="-122"/>
                <a:sym typeface="Segoe UI Black" panose="020B0A02040204020203" pitchFamily="2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Segoe UI Black" panose="020B0A02040204020203" pitchFamily="2" charset="0"/>
              <a:ea typeface="宋体" panose="02010600030101010101" pitchFamily="2" charset="-122"/>
              <a:sym typeface="Segoe UI Black" panose="020B0A02040204020203" pitchFamily="2" charset="0"/>
            </a:endParaRPr>
          </a:p>
        </p:txBody>
      </p:sp>
      <p:sp>
        <p:nvSpPr>
          <p:cNvPr id="17411" name="矩形 5142"/>
          <p:cNvSpPr/>
          <p:nvPr/>
        </p:nvSpPr>
        <p:spPr>
          <a:xfrm>
            <a:off x="1331913" y="4921251"/>
            <a:ext cx="654050" cy="3683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7413" name="AutoShape 46"/>
          <p:cNvSpPr/>
          <p:nvPr/>
        </p:nvSpPr>
        <p:spPr>
          <a:xfrm>
            <a:off x="2897188" y="2039938"/>
            <a:ext cx="2713037" cy="460374"/>
          </a:xfrm>
          <a:prstGeom prst="leftRightArrowCallout">
            <a:avLst>
              <a:gd name="adj1" fmla="val 0"/>
              <a:gd name="adj2" fmla="val 30912"/>
              <a:gd name="adj3" fmla="val 246481"/>
              <a:gd name="adj4" fmla="val 16852"/>
            </a:avLst>
          </a:prstGeom>
          <a:gradFill rotWithShape="0">
            <a:gsLst>
              <a:gs pos="0">
                <a:srgbClr val="5E7676"/>
              </a:gs>
              <a:gs pos="50000">
                <a:srgbClr val="CCFFFF"/>
              </a:gs>
              <a:gs pos="100000">
                <a:srgbClr val="5E7676"/>
              </a:gs>
            </a:gsLst>
            <a:lin ang="0" scaled="1"/>
            <a:tileRect/>
          </a:gradFill>
          <a:ln w="9525">
            <a:noFill/>
          </a:ln>
          <a:effectLst>
            <a:prstShdw prst="shdw17" dist="17961" dir="2699999">
              <a:srgbClr val="7A9999"/>
            </a:prstShdw>
          </a:effectLst>
        </p:spPr>
        <p:txBody>
          <a:bodyPr anchor="ctr" anchorCtr="0">
            <a:spAutoFit/>
          </a:bodyPr>
          <a:p>
            <a:endParaRPr lang="zh-CN" altLang="en-US" sz="2400" dirty="0">
              <a:solidFill>
                <a:srgbClr val="FE3B2C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28803" name="Text Box 13"/>
          <p:cNvSpPr txBox="1"/>
          <p:nvPr/>
        </p:nvSpPr>
        <p:spPr>
          <a:xfrm>
            <a:off x="1258888" y="2555875"/>
            <a:ext cx="1714500" cy="922020"/>
          </a:xfrm>
          <a:prstGeom prst="rect">
            <a:avLst/>
          </a:prstGeom>
          <a:solidFill>
            <a:srgbClr val="FFFFCC"/>
          </a:solidFill>
          <a:ln w="2857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dirty="0">
                <a:latin typeface="Arial" panose="020B0604020202020204" pitchFamily="34" charset="0"/>
                <a:ea typeface="黑体" panose="02010609060101010101" pitchFamily="1" charset="-122"/>
              </a:rPr>
              <a:t>汽车检测与维修相关人员需求量大</a:t>
            </a:r>
            <a:endParaRPr lang="zh-CN" altLang="en-US" dirty="0">
              <a:latin typeface="Arial" panose="020B0604020202020204" pitchFamily="34" charset="0"/>
              <a:ea typeface="黑体" panose="02010609060101010101" pitchFamily="1" charset="-122"/>
            </a:endParaRPr>
          </a:p>
        </p:txBody>
      </p:sp>
      <p:sp>
        <p:nvSpPr>
          <p:cNvPr id="17415" name="Text Box 168"/>
          <p:cNvSpPr txBox="1"/>
          <p:nvPr/>
        </p:nvSpPr>
        <p:spPr>
          <a:xfrm>
            <a:off x="1258888" y="1841500"/>
            <a:ext cx="1643062" cy="368300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pPr eaLnBrk="0" hangingPunct="0"/>
            <a:endParaRPr lang="zh-CN" altLang="en-US" dirty="0">
              <a:latin typeface="Arial" panose="020B0604020202020204" pitchFamily="34" charset="0"/>
              <a:ea typeface="黑体" panose="02010609060101010101" pitchFamily="1" charset="-122"/>
            </a:endParaRPr>
          </a:p>
        </p:txBody>
      </p:sp>
      <p:grpSp>
        <p:nvGrpSpPr>
          <p:cNvPr id="17416" name="Group 107"/>
          <p:cNvGrpSpPr/>
          <p:nvPr/>
        </p:nvGrpSpPr>
        <p:grpSpPr>
          <a:xfrm>
            <a:off x="3630613" y="1704975"/>
            <a:ext cx="1187450" cy="927100"/>
            <a:chOff x="2849" y="1735"/>
            <a:chExt cx="787" cy="688"/>
          </a:xfrm>
        </p:grpSpPr>
        <p:sp>
          <p:nvSpPr>
            <p:cNvPr id="17417" name="Oval 108"/>
            <p:cNvSpPr/>
            <p:nvPr/>
          </p:nvSpPr>
          <p:spPr>
            <a:xfrm>
              <a:off x="2904" y="1853"/>
              <a:ext cx="122" cy="451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50000">
                  <a:srgbClr val="83A6A7"/>
                </a:gs>
                <a:gs pos="100000">
                  <a:srgbClr val="FFFFFF"/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wrap="none" anchor="ctr" anchorCtr="0">
              <a:spAutoFit/>
            </a:bodyPr>
            <a:p>
              <a:pPr>
                <a:spcBef>
                  <a:spcPct val="20000"/>
                </a:spcBef>
              </a:pPr>
              <a:endParaRPr lang="zh-CN" altLang="en-US" sz="2400" dirty="0">
                <a:solidFill>
                  <a:srgbClr val="FE3B2C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418" name="Oval 109"/>
            <p:cNvSpPr/>
            <p:nvPr/>
          </p:nvSpPr>
          <p:spPr>
            <a:xfrm>
              <a:off x="2904" y="1853"/>
              <a:ext cx="122" cy="451"/>
            </a:xfrm>
            <a:prstGeom prst="ellipse">
              <a:avLst/>
            </a:prstGeom>
            <a:gradFill rotWithShape="1">
              <a:gsLst>
                <a:gs pos="0">
                  <a:srgbClr val="83A6A7">
                    <a:alpha val="32001"/>
                  </a:srgbClr>
                </a:gs>
                <a:gs pos="100000">
                  <a:srgbClr val="000000">
                    <a:alpha val="89998"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wrap="none" anchor="ctr" anchorCtr="0">
              <a:spAutoFit/>
            </a:bodyPr>
            <a:p>
              <a:pPr>
                <a:spcBef>
                  <a:spcPct val="20000"/>
                </a:spcBef>
              </a:pPr>
              <a:endParaRPr lang="zh-CN" altLang="en-US" sz="2400" dirty="0">
                <a:solidFill>
                  <a:srgbClr val="FE3B2C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419" name="Oval 110"/>
            <p:cNvSpPr/>
            <p:nvPr/>
          </p:nvSpPr>
          <p:spPr>
            <a:xfrm>
              <a:off x="2849" y="1852"/>
              <a:ext cx="787" cy="451"/>
            </a:xfrm>
            <a:prstGeom prst="ellipse">
              <a:avLst/>
            </a:prstGeom>
            <a:gradFill rotWithShape="1">
              <a:gsLst>
                <a:gs pos="0">
                  <a:srgbClr val="475A5A"/>
                </a:gs>
                <a:gs pos="50000">
                  <a:srgbClr val="83A6A7"/>
                </a:gs>
                <a:gs pos="100000">
                  <a:srgbClr val="475A5A"/>
                </a:gs>
              </a:gsLst>
              <a:lin ang="18900000" scaled="1"/>
              <a:tileRect/>
            </a:gradFill>
            <a:ln w="38100">
              <a:noFill/>
            </a:ln>
          </p:spPr>
          <p:txBody>
            <a:bodyPr anchor="ctr" anchorCtr="0">
              <a:spAutoFit/>
            </a:bodyPr>
            <a:p>
              <a:pPr>
                <a:spcBef>
                  <a:spcPct val="20000"/>
                </a:spcBef>
              </a:pPr>
              <a:endParaRPr lang="zh-CN" altLang="en-US" sz="2400" dirty="0">
                <a:solidFill>
                  <a:srgbClr val="FE3B2C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420" name="Oval 111"/>
            <p:cNvSpPr/>
            <p:nvPr/>
          </p:nvSpPr>
          <p:spPr>
            <a:xfrm>
              <a:off x="2849" y="1854"/>
              <a:ext cx="787" cy="451"/>
            </a:xfrm>
            <a:prstGeom prst="ellipse">
              <a:avLst/>
            </a:prstGeom>
            <a:gradFill rotWithShape="1">
              <a:gsLst>
                <a:gs pos="0">
                  <a:srgbClr val="53696A"/>
                </a:gs>
                <a:gs pos="100000">
                  <a:srgbClr val="83A6A7">
                    <a:alpha val="0"/>
                  </a:srgbClr>
                </a:gs>
              </a:gsLst>
              <a:lin ang="2700000" scaled="1"/>
              <a:tileRect/>
            </a:gradFill>
            <a:ln w="38100">
              <a:noFill/>
            </a:ln>
          </p:spPr>
          <p:txBody>
            <a:bodyPr anchor="ctr" anchorCtr="0">
              <a:spAutoFit/>
            </a:bodyPr>
            <a:p>
              <a:pPr>
                <a:spcBef>
                  <a:spcPct val="20000"/>
                </a:spcBef>
              </a:pPr>
              <a:endParaRPr lang="zh-CN" altLang="en-US" sz="2400" dirty="0">
                <a:solidFill>
                  <a:srgbClr val="FE3B2C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421" name="Oval 112"/>
            <p:cNvSpPr/>
            <p:nvPr/>
          </p:nvSpPr>
          <p:spPr>
            <a:xfrm>
              <a:off x="2888" y="1852"/>
              <a:ext cx="710" cy="451"/>
            </a:xfrm>
            <a:prstGeom prst="ellipse">
              <a:avLst/>
            </a:prstGeom>
            <a:solidFill>
              <a:srgbClr val="000000"/>
            </a:solidFill>
            <a:ln w="38100">
              <a:noFill/>
            </a:ln>
          </p:spPr>
          <p:txBody>
            <a:bodyPr anchor="ctr" anchorCtr="0">
              <a:spAutoFit/>
            </a:bodyPr>
            <a:p>
              <a:pPr>
                <a:spcBef>
                  <a:spcPct val="20000"/>
                </a:spcBef>
              </a:pPr>
              <a:endParaRPr lang="zh-CN" altLang="en-US" sz="2400" dirty="0">
                <a:solidFill>
                  <a:srgbClr val="FE3B2C"/>
                </a:solidFill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grpSp>
          <p:nvGrpSpPr>
            <p:cNvPr id="17422" name="Group 113"/>
            <p:cNvGrpSpPr/>
            <p:nvPr/>
          </p:nvGrpSpPr>
          <p:grpSpPr>
            <a:xfrm>
              <a:off x="2899" y="1735"/>
              <a:ext cx="687" cy="688"/>
              <a:chOff x="4166" y="1706"/>
              <a:chExt cx="1252" cy="1252"/>
            </a:xfrm>
          </p:grpSpPr>
          <p:sp>
            <p:nvSpPr>
              <p:cNvPr id="17423" name="Oval 114"/>
              <p:cNvSpPr/>
              <p:nvPr/>
            </p:nvSpPr>
            <p:spPr>
              <a:xfrm>
                <a:off x="4166" y="1706"/>
                <a:ext cx="1252" cy="1252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>
                  <a:spcBef>
                    <a:spcPct val="20000"/>
                  </a:spcBef>
                </a:pPr>
                <a:endParaRPr lang="zh-CN" altLang="en-US" sz="2400" dirty="0">
                  <a:solidFill>
                    <a:srgbClr val="FE3B2C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424" name="Oval 115"/>
              <p:cNvSpPr/>
              <p:nvPr/>
            </p:nvSpPr>
            <p:spPr>
              <a:xfrm>
                <a:off x="4182" y="1713"/>
                <a:ext cx="1222" cy="1221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>
                  <a:spcBef>
                    <a:spcPct val="20000"/>
                  </a:spcBef>
                </a:pPr>
                <a:endParaRPr lang="zh-CN" altLang="en-US" sz="2400" dirty="0">
                  <a:solidFill>
                    <a:srgbClr val="FE3B2C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425" name="Oval 116"/>
              <p:cNvSpPr/>
              <p:nvPr/>
            </p:nvSpPr>
            <p:spPr>
              <a:xfrm>
                <a:off x="4195" y="1725"/>
                <a:ext cx="1162" cy="1141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>
                  <a:spcBef>
                    <a:spcPct val="20000"/>
                  </a:spcBef>
                </a:pPr>
                <a:endParaRPr lang="zh-CN" altLang="en-US" sz="2400" dirty="0">
                  <a:solidFill>
                    <a:srgbClr val="FE3B2C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  <p:sp>
            <p:nvSpPr>
              <p:cNvPr id="17426" name="Oval 117"/>
              <p:cNvSpPr/>
              <p:nvPr/>
            </p:nvSpPr>
            <p:spPr>
              <a:xfrm>
                <a:off x="4263" y="1757"/>
                <a:ext cx="1033" cy="926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D6E1E2">
                      <a:alpha val="37999"/>
                    </a:srgbClr>
                  </a:gs>
                </a:gsLst>
                <a:lin ang="5400000" scaled="1"/>
                <a:tileRect/>
              </a:gradFill>
              <a:ln w="9525">
                <a:noFill/>
              </a:ln>
            </p:spPr>
            <p:txBody>
              <a:bodyPr vert="eaVert" wrap="none" anchor="ctr" anchorCtr="0"/>
              <a:p>
                <a:pPr>
                  <a:spcBef>
                    <a:spcPct val="20000"/>
                  </a:spcBef>
                </a:pPr>
                <a:endParaRPr lang="zh-CN" altLang="en-US" sz="2400" dirty="0">
                  <a:solidFill>
                    <a:srgbClr val="FE3B2C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</p:grpSp>
      <p:sp>
        <p:nvSpPr>
          <p:cNvPr id="17427" name="Text Box 168"/>
          <p:cNvSpPr txBox="1"/>
          <p:nvPr/>
        </p:nvSpPr>
        <p:spPr>
          <a:xfrm>
            <a:off x="3660775" y="1801813"/>
            <a:ext cx="1128713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2400" dirty="0">
                <a:solidFill>
                  <a:srgbClr val="CC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汽车后</a:t>
            </a:r>
            <a:endParaRPr lang="zh-CN" altLang="en-US" sz="2400" dirty="0">
              <a:solidFill>
                <a:srgbClr val="CC0000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  <a:p>
            <a:pPr eaLnBrk="0" hangingPunct="0"/>
            <a:r>
              <a:rPr lang="zh-CN" altLang="en-US" sz="2400" dirty="0">
                <a:solidFill>
                  <a:srgbClr val="CC0000"/>
                </a:solidFill>
                <a:latin typeface="Times New Roman" panose="02020603050405020304" pitchFamily="2" charset="0"/>
                <a:ea typeface="宋体" panose="02010600030101010101" pitchFamily="2" charset="-122"/>
              </a:rPr>
              <a:t>  市场</a:t>
            </a:r>
            <a:endParaRPr lang="zh-CN" altLang="en-US" sz="2400" dirty="0">
              <a:solidFill>
                <a:srgbClr val="CC0000"/>
              </a:solidFill>
              <a:latin typeface="Times New Roman" panose="02020603050405020304" pitchFamily="2" charset="0"/>
              <a:ea typeface="宋体" panose="02010600030101010101" pitchFamily="2" charset="-122"/>
            </a:endParaRPr>
          </a:p>
        </p:txBody>
      </p:sp>
      <p:sp>
        <p:nvSpPr>
          <p:cNvPr id="1228817" name="矩形 58"/>
          <p:cNvSpPr/>
          <p:nvPr/>
        </p:nvSpPr>
        <p:spPr>
          <a:xfrm>
            <a:off x="5940425" y="1125538"/>
            <a:ext cx="2198688" cy="706755"/>
          </a:xfrm>
          <a:prstGeom prst="rect">
            <a:avLst/>
          </a:prstGeom>
          <a:solidFill>
            <a:srgbClr val="FFFFCC"/>
          </a:solidFill>
          <a:ln w="2857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20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1" charset="-122"/>
              </a:rPr>
              <a:t>汽车服务行业技术人员紧缺</a:t>
            </a:r>
            <a:endParaRPr lang="zh-CN" altLang="en-US" sz="2000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1" charset="-122"/>
            </a:endParaRPr>
          </a:p>
        </p:txBody>
      </p:sp>
      <p:sp>
        <p:nvSpPr>
          <p:cNvPr id="1228819" name="矩形 62"/>
          <p:cNvSpPr/>
          <p:nvPr/>
        </p:nvSpPr>
        <p:spPr>
          <a:xfrm>
            <a:off x="2897188" y="1984375"/>
            <a:ext cx="85725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400" dirty="0">
                <a:latin typeface="黑体" panose="02010609060101010101" pitchFamily="1" charset="-122"/>
                <a:ea typeface="黑体" panose="02010609060101010101" pitchFamily="1" charset="-122"/>
              </a:rPr>
              <a:t>优势</a:t>
            </a:r>
            <a:endParaRPr lang="zh-CN" altLang="en-US" sz="2400" dirty="0"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1228820" name="矩形 63"/>
          <p:cNvSpPr/>
          <p:nvPr/>
        </p:nvSpPr>
        <p:spPr>
          <a:xfrm>
            <a:off x="4683125" y="1984375"/>
            <a:ext cx="857250" cy="46037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p>
            <a:r>
              <a:rPr lang="zh-CN" altLang="en-US" sz="2400" dirty="0">
                <a:solidFill>
                  <a:srgbClr val="0000FF"/>
                </a:solidFill>
                <a:latin typeface="黑体" panose="02010609060101010101" pitchFamily="1" charset="-122"/>
                <a:ea typeface="黑体" panose="02010609060101010101" pitchFamily="1" charset="-122"/>
              </a:rPr>
              <a:t>问题</a:t>
            </a:r>
            <a:endParaRPr lang="zh-CN" altLang="en-US" sz="2400" dirty="0">
              <a:solidFill>
                <a:srgbClr val="0000FF"/>
              </a:solidFill>
              <a:latin typeface="黑体" panose="02010609060101010101" pitchFamily="1" charset="-122"/>
              <a:ea typeface="黑体" panose="02010609060101010101" pitchFamily="1" charset="-122"/>
            </a:endParaRPr>
          </a:p>
        </p:txBody>
      </p:sp>
      <p:sp>
        <p:nvSpPr>
          <p:cNvPr id="1228821" name="Text Box 13"/>
          <p:cNvSpPr txBox="1"/>
          <p:nvPr/>
        </p:nvSpPr>
        <p:spPr>
          <a:xfrm>
            <a:off x="1187450" y="1254125"/>
            <a:ext cx="1857375" cy="645160"/>
          </a:xfrm>
          <a:prstGeom prst="rect">
            <a:avLst/>
          </a:prstGeom>
          <a:solidFill>
            <a:srgbClr val="FFFFCC"/>
          </a:solidFill>
          <a:ln w="2857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t" anchorCtr="0">
            <a:spAutoFit/>
          </a:bodyPr>
          <a:p>
            <a:pPr eaLnBrk="0" hangingPunct="0"/>
            <a:r>
              <a:rPr lang="zh-CN" altLang="en-US" dirty="0">
                <a:latin typeface="Arial" panose="020B0604020202020204" pitchFamily="34" charset="0"/>
                <a:ea typeface="黑体" panose="02010609060101010101" pitchFamily="1" charset="-122"/>
              </a:rPr>
              <a:t>汽车“后”时代已经来临。</a:t>
            </a:r>
            <a:endParaRPr lang="zh-CN" altLang="en-US" dirty="0">
              <a:latin typeface="Arial" panose="020B0604020202020204" pitchFamily="34" charset="0"/>
              <a:ea typeface="黑体" panose="02010609060101010101" pitchFamily="1" charset="-122"/>
            </a:endParaRPr>
          </a:p>
        </p:txBody>
      </p:sp>
      <p:sp>
        <p:nvSpPr>
          <p:cNvPr id="17432" name="AutoShape 23"/>
          <p:cNvSpPr/>
          <p:nvPr/>
        </p:nvSpPr>
        <p:spPr>
          <a:xfrm rot="10800000">
            <a:off x="3757613" y="2698750"/>
            <a:ext cx="936625" cy="863600"/>
          </a:xfrm>
          <a:prstGeom prst="upArrowCallout">
            <a:avLst>
              <a:gd name="adj1" fmla="val 27113"/>
              <a:gd name="adj2" fmla="val 27113"/>
              <a:gd name="adj3" fmla="val 16625"/>
              <a:gd name="adj4" fmla="val 66667"/>
            </a:avLst>
          </a:prstGeom>
          <a:solidFill>
            <a:schemeClr val="hlink"/>
          </a:solidFill>
          <a:ln w="9525">
            <a:noFill/>
          </a:ln>
        </p:spPr>
        <p:txBody>
          <a:bodyPr wrap="none" anchor="ctr" anchorCtr="0"/>
          <a:p>
            <a:endParaRPr lang="zh-CN" altLang="en-US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graphicFrame>
        <p:nvGraphicFramePr>
          <p:cNvPr id="1026" name="Object 41"/>
          <p:cNvGraphicFramePr>
            <a:graphicFrameLocks noGrp="1"/>
          </p:cNvGraphicFramePr>
          <p:nvPr/>
        </p:nvGraphicFramePr>
        <p:xfrm>
          <a:off x="2090738" y="3641725"/>
          <a:ext cx="4124325" cy="279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" r:id="rId1" imgW="7340600" imgH="4978400" progId="Excel.Chart.8">
                  <p:embed/>
                </p:oleObj>
              </mc:Choice>
              <mc:Fallback>
                <p:oleObj name="" r:id="rId1" imgW="7340600" imgH="4978400" progId="Excel.Chart.8">
                  <p:embed/>
                  <p:pic>
                    <p:nvPicPr>
                      <p:cNvPr id="0" name="图片 3075"/>
                      <p:cNvPicPr/>
                      <p:nvPr/>
                    </p:nvPicPr>
                    <p:blipFill>
                      <a:blip r:embed="rId2"/>
                      <a:srcRect l="15225" t="15930" r="26669" b="30981"/>
                      <a:stretch>
                        <a:fillRect/>
                      </a:stretch>
                    </p:blipFill>
                    <p:spPr>
                      <a:xfrm>
                        <a:off x="2090738" y="3641725"/>
                        <a:ext cx="4124325" cy="2794000"/>
                      </a:xfrm>
                      <a:prstGeom prst="rect">
                        <a:avLst/>
                      </a:prstGeom>
                      <a:noFill/>
                      <a:ln w="38100">
                        <a:noFill/>
                        <a:miter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8818" name="矩形 59"/>
          <p:cNvSpPr/>
          <p:nvPr/>
        </p:nvSpPr>
        <p:spPr>
          <a:xfrm>
            <a:off x="5940425" y="2555875"/>
            <a:ext cx="2198688" cy="706755"/>
          </a:xfrm>
          <a:prstGeom prst="rect">
            <a:avLst/>
          </a:prstGeom>
          <a:solidFill>
            <a:srgbClr val="FFFFCC"/>
          </a:solidFill>
          <a:ln w="28575" cap="flat" cmpd="sng">
            <a:solidFill>
              <a:srgbClr val="FF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p>
            <a:pPr eaLnBrk="0" hangingPunct="0"/>
            <a:r>
              <a:rPr lang="zh-CN" altLang="en-US" sz="2000" dirty="0">
                <a:solidFill>
                  <a:srgbClr val="0000FF"/>
                </a:solidFill>
                <a:latin typeface="Arial" panose="020B0604020202020204" pitchFamily="34" charset="0"/>
                <a:ea typeface="黑体" panose="02010609060101010101" pitchFamily="1" charset="-122"/>
              </a:rPr>
              <a:t>相关从业人员专业水平低</a:t>
            </a:r>
            <a:endParaRPr lang="zh-CN" altLang="en-US" sz="2000" dirty="0">
              <a:solidFill>
                <a:srgbClr val="0000FF"/>
              </a:solidFill>
              <a:latin typeface="Arial" panose="020B0604020202020204" pitchFamily="34" charset="0"/>
              <a:ea typeface="黑体" panose="02010609060101010101" pitchFamily="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28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28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28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228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28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228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8803" grpId="0" bldLvl="0" animBg="1"/>
      <p:bldP spid="1228817" grpId="0" bldLvl="0" animBg="1"/>
      <p:bldP spid="1228818" grpId="0" bldLvl="0" animBg="1"/>
      <p:bldP spid="1228819" grpId="0"/>
      <p:bldP spid="1228820" grpId="0"/>
      <p:bldP spid="1228821" grpId="0" bldLvl="0" animBg="1"/>
      <p:bldOleChart spid="102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0962" name="图片 70665" descr="201311120904466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2708910"/>
            <a:ext cx="3867785" cy="3376295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4096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965" y="1052830"/>
            <a:ext cx="4635500" cy="5069205"/>
          </a:xfrm>
          <a:prstGeom prst="rect">
            <a:avLst/>
          </a:prstGeom>
          <a:noFill/>
          <a:ln w="28575" cap="flat" cmpd="sng">
            <a:solidFill>
              <a:schemeClr val="bg2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6" name="文本框 5140"/>
          <p:cNvSpPr txBox="1"/>
          <p:nvPr/>
        </p:nvSpPr>
        <p:spPr>
          <a:xfrm>
            <a:off x="755650" y="1340485"/>
            <a:ext cx="1654810" cy="7245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学生风采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39750" y="1988820"/>
            <a:ext cx="3065780" cy="782320"/>
          </a:xfrm>
          <a:prstGeom prst="rect">
            <a:avLst/>
          </a:prstGeom>
        </p:spPr>
        <p:txBody>
          <a:bodyPr>
            <a:noAutofit/>
          </a:bodyPr>
          <a:p>
            <a:pPr marL="0" indent="266700" algn="just"/>
            <a:r>
              <a:rPr lang="zh-CN" altLang="en-US" sz="2000" b="0" i="0">
                <a:solidFill>
                  <a:srgbClr val="262626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发动机、钣金技能竞赛</a:t>
            </a:r>
            <a:endParaRPr lang="zh-CN" altLang="en-US" sz="2000" b="0" i="0">
              <a:solidFill>
                <a:srgbClr val="262626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7360" y="1544955"/>
            <a:ext cx="3392805" cy="238823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79070" y="4149090"/>
            <a:ext cx="317500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江苏省职业院校</a:t>
            </a: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技能大赛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495" y="1557655"/>
            <a:ext cx="4422140" cy="23755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495" y="3933190"/>
            <a:ext cx="4421505" cy="2929255"/>
          </a:xfrm>
          <a:prstGeom prst="rect">
            <a:avLst/>
          </a:prstGeom>
        </p:spPr>
      </p:pic>
      <p:sp>
        <p:nvSpPr>
          <p:cNvPr id="7" name="文本框 5140"/>
          <p:cNvSpPr txBox="1"/>
          <p:nvPr/>
        </p:nvSpPr>
        <p:spPr>
          <a:xfrm>
            <a:off x="467360" y="1115695"/>
            <a:ext cx="1654810" cy="7245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教师风采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8980" y="5229225"/>
            <a:ext cx="3094355" cy="644525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一带一路国家技能发展与技术创新大赛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460" y="2420620"/>
            <a:ext cx="3743325" cy="23869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565" y="980440"/>
            <a:ext cx="4544060" cy="27381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9565" y="3933190"/>
            <a:ext cx="4479290" cy="2388870"/>
          </a:xfrm>
          <a:prstGeom prst="rect">
            <a:avLst/>
          </a:prstGeom>
        </p:spPr>
      </p:pic>
      <p:sp>
        <p:nvSpPr>
          <p:cNvPr id="7" name="文本框 5140"/>
          <p:cNvSpPr txBox="1"/>
          <p:nvPr/>
        </p:nvSpPr>
        <p:spPr>
          <a:xfrm>
            <a:off x="467360" y="1115695"/>
            <a:ext cx="1654810" cy="7245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教师风采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9795" y="1772920"/>
            <a:ext cx="3005455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江苏省汽车行业技能大赛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20700" y="5589270"/>
            <a:ext cx="3554095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200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与徐州公交公司技术培训交流</a:t>
            </a:r>
            <a:endParaRPr lang="zh-CN" altLang="en-US" sz="2000">
              <a:solidFill>
                <a:srgbClr val="00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-2147482515" descr="《单人徒手心肺复苏》封面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23215" y="2489835"/>
            <a:ext cx="4582160" cy="25781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0" y="5153978"/>
            <a:ext cx="5080000" cy="337185"/>
          </a:xfrm>
          <a:prstGeom prst="rect">
            <a:avLst/>
          </a:prstGeom>
        </p:spPr>
        <p:txBody>
          <a:bodyPr>
            <a:spAutoFit/>
          </a:bodyPr>
          <a:p>
            <a:pPr algn="ctr" defTabSz="266700"/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单人徒手心肺复苏示范微课教学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4" name="图片 -214748250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840" y="980440"/>
            <a:ext cx="3829685" cy="25819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-214748250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2840" y="4220845"/>
            <a:ext cx="3829685" cy="25609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文本框 5140"/>
          <p:cNvSpPr txBox="1"/>
          <p:nvPr/>
        </p:nvSpPr>
        <p:spPr>
          <a:xfrm>
            <a:off x="467360" y="1115695"/>
            <a:ext cx="1654810" cy="7245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noAutofit/>
          </a:bodyPr>
          <a:p>
            <a:pPr>
              <a:spcBef>
                <a:spcPct val="500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教师风采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15235" y="1503045"/>
            <a:ext cx="262572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266700"/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车辆故障检测理论教学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627630" y="5877560"/>
            <a:ext cx="2625725" cy="337185"/>
          </a:xfrm>
          <a:prstGeom prst="rect">
            <a:avLst/>
          </a:prstGeom>
        </p:spPr>
        <p:txBody>
          <a:bodyPr wrap="square">
            <a:spAutoFit/>
          </a:bodyPr>
          <a:p>
            <a:pPr algn="ctr" defTabSz="266700"/>
            <a:r>
              <a:rPr lang="zh-CN" altLang="en-US" sz="1600">
                <a:latin typeface="宋体" panose="02010600030101010101" pitchFamily="2" charset="-122"/>
                <a:ea typeface="宋体" panose="02010600030101010101" pitchFamily="2" charset="-122"/>
              </a:rPr>
              <a:t>发电机检测实操教学</a:t>
            </a:r>
            <a:endParaRPr lang="zh-CN" altLang="en-US" sz="160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/>
        </p:nvSpPr>
        <p:spPr>
          <a:xfrm>
            <a:off x="899795" y="1844675"/>
            <a:ext cx="7352030" cy="3430270"/>
          </a:xfrm>
          <a:prstGeom prst="rect">
            <a:avLst/>
          </a:prstGeom>
        </p:spPr>
        <p:txBody>
          <a:bodyPr>
            <a:noAutofit/>
          </a:bodyPr>
          <a:p>
            <a:pPr marL="0" indent="0" algn="l" defTabSz="2667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0" i="0">
                <a:solidFill>
                  <a:srgbClr val="BF262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400" b="0" i="0">
                <a:solidFill>
                  <a:srgbClr val="BF2624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本专业面向“汽车后市场”的汽车维修、汽车销售和售后服务企业，培养德、智、体、美全面发展，具有扎实理论基础、较强的实践能力，能从事机动车维护、修理、检测、技术管理等工作的高素质技术技能人才。</a:t>
            </a:r>
            <a:endParaRPr lang="zh-CN" altLang="en-US" sz="2400" b="0" i="0">
              <a:solidFill>
                <a:srgbClr val="BF2624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28676" name="文本框 5140"/>
          <p:cNvSpPr txBox="1"/>
          <p:nvPr/>
        </p:nvSpPr>
        <p:spPr>
          <a:xfrm>
            <a:off x="-3175" y="1009650"/>
            <a:ext cx="53800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一、专业介绍</a:t>
            </a:r>
            <a:endParaRPr lang="zh-CN" altLang="en-US" sz="32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9697" name="文本框 21"/>
          <p:cNvSpPr/>
          <p:nvPr/>
        </p:nvSpPr>
        <p:spPr>
          <a:xfrm>
            <a:off x="1882775" y="4772025"/>
            <a:ext cx="263525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en-US" altLang="zh-CN" sz="2800" dirty="0">
                <a:solidFill>
                  <a:schemeClr val="bg1"/>
                </a:solidFill>
                <a:latin typeface="Segoe UI Black" panose="020B0A02040204020203" pitchFamily="2" charset="0"/>
                <a:ea typeface="宋体" panose="02010600030101010101" pitchFamily="2" charset="-122"/>
                <a:sym typeface="Segoe UI Black" panose="020B0A02040204020203" pitchFamily="2" charset="0"/>
              </a:rPr>
              <a:t>4</a:t>
            </a:r>
            <a:endParaRPr lang="en-US" altLang="zh-CN" sz="2800" dirty="0">
              <a:solidFill>
                <a:schemeClr val="bg1"/>
              </a:solidFill>
              <a:latin typeface="Segoe UI Black" panose="020B0A02040204020203" pitchFamily="2" charset="0"/>
              <a:ea typeface="宋体" panose="02010600030101010101" pitchFamily="2" charset="-122"/>
              <a:sym typeface="Segoe UI Black" panose="020B0A02040204020203" pitchFamily="2" charset="0"/>
            </a:endParaRPr>
          </a:p>
        </p:txBody>
      </p:sp>
      <p:sp>
        <p:nvSpPr>
          <p:cNvPr id="29698" name="矩形 5142"/>
          <p:cNvSpPr/>
          <p:nvPr/>
        </p:nvSpPr>
        <p:spPr>
          <a:xfrm>
            <a:off x="1331913" y="4913313"/>
            <a:ext cx="654050" cy="38417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p>
            <a:pPr eaLnBrk="0" hangingPunct="0"/>
            <a:r>
              <a:rPr lang="en-US" altLang="zh-CN" dirty="0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</a:rPr>
              <a:t>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9699" name="图片 1" descr="驾考安全员（网络图片）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13030" y="1511300"/>
            <a:ext cx="4686300" cy="4371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0" name="图片 3" descr="2S8H3S]FCKP)}VNB8K}3A%Y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803" y="3981768"/>
            <a:ext cx="3989387" cy="26431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701" name="Picture 5" descr="1655561207091114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6803" y="893445"/>
            <a:ext cx="3962400" cy="2973388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8678" name="组合 88073"/>
          <p:cNvGrpSpPr/>
          <p:nvPr/>
        </p:nvGrpSpPr>
        <p:grpSpPr>
          <a:xfrm>
            <a:off x="325438" y="1378585"/>
            <a:ext cx="8493125" cy="4507094"/>
            <a:chOff x="376" y="1138"/>
            <a:chExt cx="5151" cy="2574"/>
          </a:xfrm>
        </p:grpSpPr>
        <p:sp>
          <p:nvSpPr>
            <p:cNvPr id="4" name="内容占位符 2"/>
            <p:cNvSpPr>
              <a:spLocks noGrp="1"/>
            </p:cNvSpPr>
            <p:nvPr>
              <p:ph idx="4294967295"/>
            </p:nvPr>
          </p:nvSpPr>
          <p:spPr>
            <a:xfrm>
              <a:off x="1383" y="1138"/>
              <a:ext cx="4144" cy="1255"/>
            </a:xfrm>
            <a:solidFill>
              <a:schemeClr val="lt1"/>
            </a:solidFill>
            <a:ln w="12700">
              <a:solidFill>
                <a:schemeClr val="accent1"/>
              </a:solidFill>
              <a:miter lim="800000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>
              <a:noAutofit/>
            </a:bodyPr>
            <a:p>
              <a:pPr marL="0" marR="0" lvl="0" indent="0" algn="l" defTabSz="97980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F9900"/>
                </a:buClr>
                <a:buSzPct val="70000"/>
                <a:buFont typeface="Arial" panose="020B0604020202020204" pitchFamily="34" charset="0"/>
                <a:buNone/>
              </a:pPr>
              <a:r>
                <a:rPr kumimoji="0" lang="en-US" altLang="x-none" sz="2400" b="1" i="0" u="none" strike="noStrike" kern="1200" cap="none" spc="0" normalizeH="0" baseline="0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cs typeface="+mn-cs"/>
                  <a:sym typeface="+mn-ea"/>
                </a:rPr>
                <a:t> 2016年最新颁布的《中华人民共和国道路交通安全法》规定准予登记的机动车应当符合机动车国家安全技术标准；对登记后上道路行驶的机动车，应当依照法律、行政法规的规定，根据车辆用途、载客载货数量、使用年限等不同情况，定期进行安全技术检验。</a:t>
              </a:r>
              <a:r>
                <a:rPr kumimoji="0" lang="zh-CN" altLang="en-US" sz="2400" b="0" i="0" u="none" strike="noStrike" kern="1200" cap="none" spc="0" normalizeH="0" baseline="0" noProof="1" dirty="0">
                  <a:solidFill>
                    <a:schemeClr val="dk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+mn-ea"/>
                </a:rPr>
                <a:t> </a:t>
              </a:r>
              <a:endParaRPr kumimoji="0" lang="zh-CN" altLang="en-US" sz="2400" b="0" i="0" u="none" strike="noStrike" kern="1200" cap="none" spc="0" normalizeH="0" baseline="0" noProof="1" dirty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979805" rtl="0" eaLnBrk="1" fontAlgn="auto" latinLnBrk="0" hangingPunct="1">
                <a:lnSpc>
                  <a:spcPct val="90000"/>
                </a:lnSpc>
                <a:spcBef>
                  <a:spcPts val="1000"/>
                </a:spcBef>
                <a:spcAft>
                  <a:spcPct val="0"/>
                </a:spcAft>
                <a:buClr>
                  <a:srgbClr val="FF9900"/>
                </a:buClr>
                <a:buSzPct val="70000"/>
                <a:buFont typeface="Arial" panose="020B0604020202020204" pitchFamily="34" charset="0"/>
                <a:buNone/>
              </a:pPr>
              <a:endParaRPr kumimoji="0" lang="zh-CN" altLang="en-US" sz="2400" b="0" i="0" u="none" strike="noStrike" kern="1200" cap="none" spc="0" normalizeH="0" baseline="0" noProof="1" dirty="0">
                <a:solidFill>
                  <a:schemeClr val="dk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+mn-ea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376" y="1207"/>
              <a:ext cx="923" cy="31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indent="0" fontAlgn="base"/>
              <a:r>
                <a:rPr lang="en-US" altLang="zh-CN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   </a:t>
              </a:r>
              <a:r>
                <a:rPr lang="zh-CN" altLang="en-US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政策法规</a:t>
              </a:r>
              <a:endParaRPr lang="zh-CN" altLang="en-US" sz="1600" b="1" strike="noStrike" noProof="1" dirty="0">
                <a:solidFill>
                  <a:srgbClr val="FFFFFF"/>
                </a:solidFill>
                <a:latin typeface="Arial" panose="020B0604020202020204" pitchFamily="34" charset="0"/>
                <a:ea typeface="楷体_GB2312" pitchFamily="49" charset="-122"/>
              </a:endParaRPr>
            </a:p>
          </p:txBody>
        </p:sp>
        <p:sp>
          <p:nvSpPr>
            <p:cNvPr id="9" name="内容占位符 2"/>
            <p:cNvSpPr txBox="1"/>
            <p:nvPr/>
          </p:nvSpPr>
          <p:spPr>
            <a:xfrm>
              <a:off x="1383" y="2493"/>
              <a:ext cx="4144" cy="1219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/>
            <a:p>
              <a:pPr marL="0" lvl="0" indent="0" defTabSz="979805" fontAlgn="auto">
                <a:buClr>
                  <a:srgbClr val="FF9900"/>
                </a:buClr>
                <a:buSzPct val="70000"/>
                <a:buNone/>
              </a:pPr>
              <a:r>
                <a:rPr lang="zh-CN" altLang="en-US" sz="24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我院</a:t>
              </a:r>
              <a:r>
                <a:rPr lang="en-US" altLang="x-none" sz="24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汽车专业</a:t>
              </a:r>
              <a:r>
                <a:rPr lang="zh-CN" altLang="en-US" sz="24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实力雄厚，</a:t>
              </a:r>
              <a:r>
                <a:rPr lang="en-US" altLang="x-none" sz="24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现有新能源汽车</a:t>
              </a:r>
              <a:r>
                <a:rPr lang="zh-CN" altLang="en-US" sz="24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检测</a:t>
              </a:r>
              <a:r>
                <a:rPr lang="en-US" altLang="x-none" sz="24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与维修、汽车检测与维修</a:t>
              </a:r>
              <a:r>
                <a:rPr lang="zh-CN" altLang="en-US" sz="24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技术</a:t>
              </a:r>
              <a:r>
                <a:rPr lang="en-US" altLang="x-none" sz="24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、</a:t>
              </a:r>
              <a:r>
                <a:rPr lang="zh-CN" altLang="en-US" sz="24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智能网联汽车技术</a:t>
              </a:r>
              <a:r>
                <a:rPr lang="en-US" altLang="x-none" sz="24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+mn-ea"/>
                </a:rPr>
                <a:t>等专业，形成了完整的汽车专业群，全面覆盖汽车产业各领域。</a:t>
              </a:r>
              <a:endParaRPr lang="en-US" altLang="x-none" sz="2400" b="1" strike="noStrike" noProof="1" dirty="0">
                <a:solidFill>
                  <a:srgbClr val="0066FF"/>
                </a:solidFill>
                <a:latin typeface="仿宋" panose="02010609060101010101" charset="-122"/>
                <a:ea typeface="仿宋" panose="02010609060101010101" charset="-122"/>
                <a:sym typeface="+mn-ea"/>
              </a:endParaRPr>
            </a:p>
            <a:p>
              <a:pPr lvl="0" indent="0" fontAlgn="base"/>
              <a:r>
                <a:rPr lang="en-US" altLang="x-none" sz="2400" b="1" strike="noStrike" noProof="1" dirty="0">
                  <a:solidFill>
                    <a:srgbClr val="0066FF"/>
                  </a:solidFill>
                  <a:latin typeface="仿宋" panose="02010609060101010101" charset="-122"/>
                  <a:ea typeface="仿宋" panose="02010609060101010101" charset="-122"/>
                  <a:sym typeface="Arial" panose="020B0604020202020204" pitchFamily="34" charset="0"/>
                </a:rPr>
                <a:t> </a:t>
              </a:r>
              <a:r>
                <a:rPr lang="zh-CN" altLang="en-US" sz="2000" strike="noStrike" noProof="1" dirty="0">
                  <a:solidFill>
                    <a:srgbClr val="0066FF"/>
                  </a:solidFill>
                  <a:latin typeface="微软雅黑" panose="020B0503020204020204" charset="-122"/>
                  <a:ea typeface="微软雅黑" panose="020B0503020204020204" charset="-122"/>
                  <a:sym typeface="Arial" panose="020B0604020202020204" pitchFamily="34" charset="0"/>
                </a:rPr>
                <a:t> </a:t>
              </a:r>
              <a:endParaRPr lang="zh-CN" altLang="en-US" sz="2000" b="1" strike="noStrike" noProof="1" dirty="0">
                <a:solidFill>
                  <a:srgbClr val="0066FF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endParaRPr>
            </a:p>
          </p:txBody>
        </p:sp>
        <p:sp>
          <p:nvSpPr>
            <p:cNvPr id="10" name="圆角矩形 4"/>
            <p:cNvSpPr/>
            <p:nvPr/>
          </p:nvSpPr>
          <p:spPr>
            <a:xfrm>
              <a:off x="376" y="2575"/>
              <a:ext cx="923" cy="311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marL="0" lvl="0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457200" lvl="1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lvl="2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lvl="3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lvl="4" indent="0" algn="l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None/>
                <a:defRPr sz="1800" b="0" i="0" u="none" kern="1200" baseline="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</a:lstStyle>
            <a:p>
              <a:pPr lvl="0" indent="0" fontAlgn="base"/>
              <a:r>
                <a:rPr lang="en-US" altLang="zh-CN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    </a:t>
              </a:r>
              <a:r>
                <a:rPr lang="zh-CN" altLang="en-US" sz="1600" b="1" strike="noStrike" noProof="1" dirty="0">
                  <a:solidFill>
                    <a:srgbClr val="FFFFFF"/>
                  </a:solidFill>
                  <a:latin typeface="Arial" panose="020B0604020202020204" pitchFamily="34" charset="0"/>
                  <a:ea typeface="楷体_GB2312" pitchFamily="49" charset="-122"/>
                </a:rPr>
                <a:t>专业基础</a:t>
              </a:r>
              <a:endParaRPr lang="zh-CN" altLang="en-US" sz="1600" b="1" strike="noStrike" noProof="1" dirty="0">
                <a:solidFill>
                  <a:srgbClr val="FFFFFF"/>
                </a:solidFill>
                <a:latin typeface="Arial" panose="020B0604020202020204" pitchFamily="34" charset="0"/>
                <a:ea typeface="楷体_GB2312" pitchFamily="49" charset="-122"/>
              </a:endParaRPr>
            </a:p>
          </p:txBody>
        </p:sp>
      </p:grp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aphicFrame>
        <p:nvGraphicFramePr>
          <p:cNvPr id="2" name="表格 1"/>
          <p:cNvGraphicFramePr/>
          <p:nvPr/>
        </p:nvGraphicFramePr>
        <p:xfrm>
          <a:off x="436563" y="1772920"/>
          <a:ext cx="8272463" cy="407860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50670"/>
                <a:gridCol w="2846070"/>
                <a:gridCol w="2840355"/>
                <a:gridCol w="1035050"/>
              </a:tblGrid>
              <a:tr h="808355">
                <a:tc rowSpan="2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领域</a:t>
                      </a:r>
                      <a:endParaRPr lang="zh-CN" altLang="en-US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7620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就业面向</a:t>
                      </a:r>
                      <a:endParaRPr lang="zh-CN" altLang="en-US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0" marT="7620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89154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初始工作岗位</a:t>
                      </a:r>
                      <a:endParaRPr lang="zh-CN" altLang="en-US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5714" marT="7620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发展岗位</a:t>
                      </a:r>
                      <a:endParaRPr lang="zh-CN" altLang="en-US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0" marR="5714" marT="7620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晋升时间／年</a:t>
                      </a:r>
                      <a:endParaRPr lang="zh-CN" altLang="en-US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5714" marR="5714" marT="7620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840">
                <a:tc rowSpan="4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zh-CN" altLang="en-US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车辆技术管理、车辆鉴定评估、汽车检测与维修、汽车售后服务</a:t>
                      </a:r>
                      <a:endParaRPr lang="zh-CN" altLang="en-US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985" marR="6985" marT="7620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4">
                  <a:txBody>
                    <a:bodyPr/>
                    <a:p>
                      <a:pPr marL="0" indent="0" algn="l">
                        <a:buNone/>
                      </a:pPr>
                      <a:r>
                        <a:rPr lang="zh-CN" altLang="en-US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汽车销售、汽车维修技术员、汽车整形喷漆、汽车服务顾问、事故查勘与定损员、汽车装配。</a:t>
                      </a:r>
                      <a:endParaRPr lang="zh-CN" altLang="en-US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985" marR="6985" marT="76200" marB="1" vert="horz" anchor="ctr"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汽车维修技术管理</a:t>
                      </a:r>
                      <a:endParaRPr lang="zh-CN" altLang="en-US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985" marR="6985" marT="7620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2</a:t>
                      </a:r>
                      <a:endParaRPr lang="en-US" altLang="zh-CN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985" marR="6985" marT="7620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2420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汽车维修工程师</a:t>
                      </a:r>
                      <a:endParaRPr lang="zh-CN" altLang="en-US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985" marR="6985" marT="7620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</a:t>
                      </a:r>
                      <a:r>
                        <a:rPr lang="zh-CN" altLang="en-US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～</a:t>
                      </a:r>
                      <a:r>
                        <a:rPr lang="en-US" altLang="zh-CN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</a:t>
                      </a:r>
                      <a:endParaRPr lang="zh-CN" altLang="en-US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985" marR="6985" marT="7620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995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汽车服务企业经营与管理</a:t>
                      </a:r>
                      <a:endParaRPr lang="zh-CN" altLang="en-US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985" marR="6985" marT="7620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6</a:t>
                      </a:r>
                      <a:endParaRPr lang="en-US" altLang="zh-CN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985" marR="6985" marT="7620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670"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vMerge="1">
                  <a:tcPr>
                    <a:lnL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B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zh-CN" altLang="en-US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汽车质检工程师</a:t>
                      </a:r>
                      <a:endParaRPr lang="zh-CN" altLang="en-US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985" marR="6985" marT="7620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marL="0" indent="0" algn="ctr">
                        <a:buNone/>
                      </a:pPr>
                      <a:r>
                        <a:rPr lang="en-US" altLang="zh-CN" sz="1800" b="0" u="none">
                          <a:latin typeface="宋体" panose="02010600030101010101" pitchFamily="2" charset="-122"/>
                          <a:ea typeface="宋体" panose="02010600030101010101" pitchFamily="2" charset="-122"/>
                          <a:cs typeface="宋体" panose="02010600030101010101" pitchFamily="2" charset="-122"/>
                        </a:rPr>
                        <a:t>8</a:t>
                      </a:r>
                      <a:endParaRPr lang="en-US" altLang="zh-CN" sz="1800" b="0" u="none">
                        <a:latin typeface="宋体" panose="02010600030101010101" pitchFamily="2" charset="-122"/>
                        <a:ea typeface="宋体" panose="02010600030101010101" pitchFamily="2" charset="-122"/>
                        <a:cs typeface="宋体" panose="02010600030101010101" pitchFamily="2" charset="-122"/>
                      </a:endParaRPr>
                    </a:p>
                  </a:txBody>
                  <a:tcPr marL="6985" marR="6985" marT="76200" marB="1" vert="horz" anchor="ctr">
                    <a:lnL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9525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8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676" name="文本框 5140"/>
          <p:cNvSpPr txBox="1"/>
          <p:nvPr/>
        </p:nvSpPr>
        <p:spPr>
          <a:xfrm>
            <a:off x="-3175" y="1009650"/>
            <a:ext cx="5380038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pPr>
              <a:spcBef>
                <a:spcPct val="50000"/>
              </a:spcBef>
            </a:pPr>
            <a:r>
              <a:rPr lang="zh-CN" altLang="en-US" sz="3200" b="1" dirty="0">
                <a:solidFill>
                  <a:srgbClr val="990033"/>
                </a:solidFill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二、就业岗位</a:t>
            </a:r>
            <a:endParaRPr lang="zh-CN" altLang="en-US" sz="3200" b="1" dirty="0">
              <a:solidFill>
                <a:srgbClr val="990033"/>
              </a:solidFill>
              <a:latin typeface="微软雅黑" panose="020B0503020204020204" charset="-122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5" name="图片 4" descr="_$WGQB5Q@J@60AHRSU3[13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" y="279400"/>
            <a:ext cx="8640762" cy="717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Picture 2" descr="2xcvfnaar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63" y="1390650"/>
            <a:ext cx="3921125" cy="2901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3438" y="3765550"/>
            <a:ext cx="3990975" cy="24923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846388" y="350838"/>
            <a:ext cx="4881563" cy="576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cs"/>
              </a:rPr>
              <a:t>汽车服务顾问 </a:t>
            </a:r>
            <a:endParaRPr kumimoji="0" lang="zh-CN" altLang="en-US" sz="3200" b="1" i="0" u="none" strike="noStrike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+mn-cs"/>
            </a:endParaRPr>
          </a:p>
        </p:txBody>
      </p:sp>
      <p:pic>
        <p:nvPicPr>
          <p:cNvPr id="21509" name="Picture 3" descr="0b1498dd6f01da03-1ec65dfb0957c75d-299909b6ef25d7bb64757e98cd298d89_i"/>
          <p:cNvPicPr>
            <a:picLocks noChangeAspect="1"/>
          </p:cNvPicPr>
          <p:nvPr/>
        </p:nvPicPr>
        <p:blipFill>
          <a:blip r:embed="rId4"/>
          <a:srcRect l="20729" t="1358"/>
          <a:stretch>
            <a:fillRect/>
          </a:stretch>
        </p:blipFill>
        <p:spPr>
          <a:xfrm>
            <a:off x="4746625" y="1235075"/>
            <a:ext cx="3694113" cy="305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2529" name="图片 4" descr="_$WGQB5Q@J@60AHRSU3[13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587" y="279400"/>
            <a:ext cx="8640762" cy="717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0" name="Picture 3" descr="192e7e006a50fab0-231aa817c3710eb8-d1893e21ad7ba80c756b4e22406076bb_i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974725"/>
            <a:ext cx="3954463" cy="244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1" name="Picture 4" descr="192e7e006a50fab0-231aa817c3710eb8-3368f45d28ee5023ec9b16f0cf32abe1_i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0" y="3422650"/>
            <a:ext cx="4540250" cy="27368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660650" y="339725"/>
            <a:ext cx="4881563" cy="576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cs"/>
              </a:rPr>
              <a:t>汽车保险与理赔员</a:t>
            </a:r>
            <a:endParaRPr kumimoji="0" lang="zh-CN" altLang="en-US" sz="3200" b="1" i="0" u="none" strike="noStrike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+mn-cs"/>
            </a:endParaRPr>
          </a:p>
        </p:txBody>
      </p:sp>
      <p:pic>
        <p:nvPicPr>
          <p:cNvPr id="22533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50" y="974725"/>
            <a:ext cx="3279775" cy="27066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534" name="Picture 2" descr="proxy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13" y="3681413"/>
            <a:ext cx="3906837" cy="25923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553" name="图片 4" descr="_$WGQB5Q@J@60AHRSU3[13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0825" y="217488"/>
            <a:ext cx="8640763" cy="7175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4" name="Picture 3" descr="211-20101111111833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863" y="3454400"/>
            <a:ext cx="4441825" cy="2406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5" name="Picture 4" descr="20130726154459_96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50" y="3884613"/>
            <a:ext cx="4048125" cy="23034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556" name="Picture 5" descr="1655561207091114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925" y="968375"/>
            <a:ext cx="3744913" cy="280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2320925" y="287338"/>
            <a:ext cx="4327525" cy="5762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anchor="ctr"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1" i="0" u="none" strike="noStrike" kern="1200" cap="none" spc="0" normalizeH="0" baseline="0" noProof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黑体" panose="02010609060101010101" pitchFamily="1" charset="-122"/>
                <a:ea typeface="黑体" panose="02010609060101010101" pitchFamily="1" charset="-122"/>
                <a:cs typeface="+mn-cs"/>
              </a:rPr>
              <a:t>汽车维修、质检与定损</a:t>
            </a:r>
            <a:endParaRPr kumimoji="0" lang="zh-CN" altLang="en-US" sz="3200" b="1" i="0" u="none" strike="noStrike" kern="1200" cap="none" spc="0" normalizeH="0" baseline="0" noProof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黑体" panose="02010609060101010101" pitchFamily="1" charset="-122"/>
              <a:ea typeface="黑体" panose="02010609060101010101" pitchFamily="1" charset="-122"/>
              <a:cs typeface="+mn-cs"/>
            </a:endParaRPr>
          </a:p>
        </p:txBody>
      </p:sp>
    </p:spTree>
  </p:cSld>
  <p:clrMapOvr>
    <a:masterClrMapping/>
  </p:clrMapOvr>
  <p:transition spd="med">
    <p:random/>
  </p:transition>
</p:sld>
</file>

<file path=ppt/tags/tag1.xml><?xml version="1.0" encoding="utf-8"?>
<p:tagLst xmlns:p="http://schemas.openxmlformats.org/presentationml/2006/main">
  <p:tag name="REFSHAPE" val="460509852"/>
  <p:tag name="KSO_WM_UNIT_PLACING_PICTURE_USER_VIEWPORT" val="{&quot;height&quot;:6885,&quot;width&quot;:7380}"/>
</p:tagLst>
</file>

<file path=ppt/tags/tag10.xml><?xml version="1.0" encoding="utf-8"?>
<p:tagLst xmlns:p="http://schemas.openxmlformats.org/presentationml/2006/main">
  <p:tag name="KSO_WM_TEMPLATE_CATEGORY" val="custom"/>
  <p:tag name="KSO_WM_TEMPLATE_INDEX" val="654"/>
</p:tagLst>
</file>

<file path=ppt/tags/tag11.xml><?xml version="1.0" encoding="utf-8"?>
<p:tagLst xmlns:p="http://schemas.openxmlformats.org/presentationml/2006/main">
  <p:tag name="KSO_WM_TEMPLATE_CATEGORY" val="custom"/>
  <p:tag name="KSO_WM_TEMPLATE_INDEX" val="654"/>
</p:tagLst>
</file>

<file path=ppt/tags/tag12.xml><?xml version="1.0" encoding="utf-8"?>
<p:tagLst xmlns:p="http://schemas.openxmlformats.org/presentationml/2006/main">
  <p:tag name="KSO_WM_BEAUTIFY_FLAG" val="#wm#"/>
  <p:tag name="KSO_WM_TEMPLATE_CATEGORY" val="custom"/>
  <p:tag name="KSO_WM_TEMPLATE_INDEX" val="654"/>
</p:tagLst>
</file>

<file path=ppt/tags/tag13.xml><?xml version="1.0" encoding="utf-8"?>
<p:tagLst xmlns:p="http://schemas.openxmlformats.org/presentationml/2006/main">
  <p:tag name="KSO_WM_BEAUTIFY_FLAG" val="#wm#"/>
  <p:tag name="KSO_WM_TEMPLATE_CATEGORY" val="custom"/>
  <p:tag name="KSO_WM_TEMPLATE_INDEX" val="654"/>
</p:tagLst>
</file>

<file path=ppt/tags/tag14.xml><?xml version="1.0" encoding="utf-8"?>
<p:tagLst xmlns:p="http://schemas.openxmlformats.org/presentationml/2006/main">
  <p:tag name="KSO_WM_BEAUTIFY_FLAG" val="#wm#"/>
  <p:tag name="KSO_WM_TEMPLATE_CATEGORY" val="custom"/>
  <p:tag name="KSO_WM_TEMPLATE_INDEX" val="654"/>
</p:tagLst>
</file>

<file path=ppt/tags/tag15.xml><?xml version="1.0" encoding="utf-8"?>
<p:tagLst xmlns:p="http://schemas.openxmlformats.org/presentationml/2006/main">
  <p:tag name="KSO_WM_BEAUTIFY_FLAG" val="#wm#"/>
  <p:tag name="KSO_WM_TEMPLATE_CATEGORY" val="custom"/>
  <p:tag name="KSO_WM_TEMPLATE_INDEX" val="654"/>
</p:tagLst>
</file>

<file path=ppt/tags/tag16.xml><?xml version="1.0" encoding="utf-8"?>
<p:tagLst xmlns:p="http://schemas.openxmlformats.org/presentationml/2006/main">
  <p:tag name="KSO_WM_BEAUTIFY_FLAG" val="#wm#"/>
  <p:tag name="KSO_WM_TEMPLATE_CATEGORY" val="custom"/>
  <p:tag name="KSO_WM_TEMPLATE_INDEX" val="654"/>
</p:tagLst>
</file>

<file path=ppt/tags/tag2.xml><?xml version="1.0" encoding="utf-8"?>
<p:tagLst xmlns:p="http://schemas.openxmlformats.org/presentationml/2006/main">
  <p:tag name="KSO_WM_TEMPLATE_CATEGORY" val="custom"/>
  <p:tag name="KSO_WM_TEMPLATE_INDEX" val="654"/>
</p:tagLst>
</file>

<file path=ppt/tags/tag3.xml><?xml version="1.0" encoding="utf-8"?>
<p:tagLst xmlns:p="http://schemas.openxmlformats.org/presentationml/2006/main">
  <p:tag name="KSO_WM_TEMPLATE_CATEGORY" val="custom"/>
  <p:tag name="KSO_WM_TEMPLATE_INDEX" val="654"/>
</p:tagLst>
</file>

<file path=ppt/tags/tag4.xml><?xml version="1.0" encoding="utf-8"?>
<p:tagLst xmlns:p="http://schemas.openxmlformats.org/presentationml/2006/main">
  <p:tag name="KSO_WM_TEMPLATE_CATEGORY" val="custom"/>
  <p:tag name="KSO_WM_TEMPLATE_INDEX" val="654"/>
</p:tagLst>
</file>

<file path=ppt/tags/tag5.xml><?xml version="1.0" encoding="utf-8"?>
<p:tagLst xmlns:p="http://schemas.openxmlformats.org/presentationml/2006/main">
  <p:tag name="TABLE_ENDDRAG_ORIGIN_RECT" val="669*458"/>
  <p:tag name="TABLE_ENDDRAG_RECT" val="25*75*669*458"/>
</p:tagLst>
</file>

<file path=ppt/tags/tag6.xml><?xml version="1.0" encoding="utf-8"?>
<p:tagLst xmlns:p="http://schemas.openxmlformats.org/presentationml/2006/main">
  <p:tag name="KSO_WM_BEAUTIFY_FLAG" val="#wm#"/>
  <p:tag name="KSO_WM_TEMPLATE_CATEGORY" val="custom"/>
  <p:tag name="KSO_WM_TEMPLATE_INDEX" val="654"/>
</p:tagLst>
</file>

<file path=ppt/tags/tag7.xml><?xml version="1.0" encoding="utf-8"?>
<p:tagLst xmlns:p="http://schemas.openxmlformats.org/presentationml/2006/main">
  <p:tag name="KSO_WM_TEMPLATE_CATEGORY" val="custom"/>
  <p:tag name="KSO_WM_TEMPLATE_INDEX" val="654"/>
</p:tagLst>
</file>

<file path=ppt/tags/tag8.xml><?xml version="1.0" encoding="utf-8"?>
<p:tagLst xmlns:p="http://schemas.openxmlformats.org/presentationml/2006/main">
  <p:tag name="KSO_WM_BEAUTIFY_FLAG" val="#wm#"/>
  <p:tag name="KSO_WM_TEMPLATE_CATEGORY" val="custom"/>
  <p:tag name="KSO_WM_TEMPLATE_INDEX" val="654"/>
</p:tagLst>
</file>

<file path=ppt/tags/tag9.xml><?xml version="1.0" encoding="utf-8"?>
<p:tagLst xmlns:p="http://schemas.openxmlformats.org/presentationml/2006/main">
  <p:tag name="KSO_WM_TEMPLATE_CATEGORY" val="custom"/>
  <p:tag name="KSO_WM_TEMPLATE_INDEX" val="654"/>
</p:tagLst>
</file>

<file path=ppt/theme/theme1.xml><?xml version="1.0" encoding="utf-8"?>
<a:theme xmlns:a="http://schemas.openxmlformats.org/drawingml/2006/main" name="城市轨道交通运营管理专业介绍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Cambria-Calibri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atMod val="350000"/>
                <a:shade val="99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城市轨道交通运营管理专业介绍</Template>
  <TotalTime>0</TotalTime>
  <Words>2010</Words>
  <Application>WPS 演示</Application>
  <PresentationFormat>在屏幕上显示</PresentationFormat>
  <Paragraphs>250</Paragraphs>
  <Slides>23</Slides>
  <Notes>1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0" baseType="lpstr">
      <vt:lpstr>Arial</vt:lpstr>
      <vt:lpstr>宋体</vt:lpstr>
      <vt:lpstr>Wingdings</vt:lpstr>
      <vt:lpstr>幼圆</vt:lpstr>
      <vt:lpstr>Segoe UI Black</vt:lpstr>
      <vt:lpstr>微软雅黑</vt:lpstr>
      <vt:lpstr>黑体</vt:lpstr>
      <vt:lpstr>Times New Roman</vt:lpstr>
      <vt:lpstr>仿宋</vt:lpstr>
      <vt:lpstr>楷体_GB2312</vt:lpstr>
      <vt:lpstr>新宋体</vt:lpstr>
      <vt:lpstr>Arial Unicode MS</vt:lpstr>
      <vt:lpstr>Calibri</vt:lpstr>
      <vt:lpstr>华文琥珀</vt:lpstr>
      <vt:lpstr>华文行楷</vt:lpstr>
      <vt:lpstr>城市轨道交通运营管理专业介绍</vt:lpstr>
      <vt:lpstr>Excel.Chart.8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</dc:title>
  <dc:creator>gengzikang</dc:creator>
  <cp:lastModifiedBy>11</cp:lastModifiedBy>
  <cp:revision>65</cp:revision>
  <dcterms:created xsi:type="dcterms:W3CDTF">2017-12-13T08:23:00Z</dcterms:created>
  <dcterms:modified xsi:type="dcterms:W3CDTF">2024-12-22T15:29:10Z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317FE36EC9A2455C9021DEEE96D50BBB_12</vt:lpwstr>
  </property>
</Properties>
</file>