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handoutMasterIdLst>
    <p:handoutMasterId r:id="rId20"/>
  </p:handoutMasterIdLst>
  <p:sldIdLst>
    <p:sldId id="256" r:id="rId2"/>
    <p:sldId id="950" r:id="rId3"/>
    <p:sldId id="954" r:id="rId4"/>
    <p:sldId id="955" r:id="rId5"/>
    <p:sldId id="957" r:id="rId6"/>
    <p:sldId id="953" r:id="rId7"/>
    <p:sldId id="952" r:id="rId8"/>
    <p:sldId id="951" r:id="rId9"/>
    <p:sldId id="968" r:id="rId10"/>
    <p:sldId id="969" r:id="rId11"/>
    <p:sldId id="959" r:id="rId12"/>
    <p:sldId id="960" r:id="rId13"/>
    <p:sldId id="961" r:id="rId14"/>
    <p:sldId id="962" r:id="rId15"/>
    <p:sldId id="963" r:id="rId16"/>
    <p:sldId id="965" r:id="rId17"/>
    <p:sldId id="966" r:id="rId18"/>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35" userDrawn="1">
          <p15:clr>
            <a:srgbClr val="A4A3A4"/>
          </p15:clr>
        </p15:guide>
        <p15:guide id="2" pos="28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ongqing ma" initials="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70C0"/>
    <a:srgbClr val="70AD47"/>
    <a:srgbClr val="009288"/>
    <a:srgbClr val="F36F00"/>
    <a:srgbClr val="335BCE"/>
    <a:srgbClr val="C55A11"/>
    <a:srgbClr val="FF00FF"/>
    <a:srgbClr val="FDFEFF"/>
    <a:srgbClr val="FA89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04" d="100"/>
          <a:sy n="104" d="100"/>
        </p:scale>
        <p:origin x="1824" y="102"/>
      </p:cViewPr>
      <p:guideLst>
        <p:guide orient="horz" pos="2235"/>
        <p:guide pos="2860"/>
      </p:guideLst>
    </p:cSldViewPr>
  </p:slideViewPr>
  <p:notesTextViewPr>
    <p:cViewPr>
      <p:scale>
        <a:sx n="100" d="100"/>
        <a:sy n="100" d="100"/>
      </p:scale>
      <p:origin x="0" y="0"/>
    </p:cViewPr>
  </p:notesTextViewPr>
  <p:gridSpacing cx="72005" cy="72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0F9B84EA-7D68-4D60-9CB1-D50884785D1C}" type="datetimeFigureOut">
              <a:rPr lang="zh-CN" altLang="en-US" strike="noStrike" noProof="1" smtClean="0">
                <a:latin typeface="Arial" panose="020B0604020202020204" pitchFamily="34" charset="0"/>
                <a:ea typeface="宋体" panose="02010600030101010101" pitchFamily="2" charset="-122"/>
                <a:cs typeface="+mn-cs"/>
              </a:rPr>
              <a:t>2021/4/25</a:t>
            </a:fld>
            <a:endParaRPr lang="zh-CN" altLang="en-US" strike="noStrike" noProof="1"/>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8D4E0FC9-F1F8-4FAE-9988-3BA365CFD46F}"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页眉占位符 1"/>
          <p:cNvSpPr>
            <a:spLocks noGrp="1"/>
          </p:cNvSpPr>
          <p:nvPr>
            <p:ph type="hdr" sz="quarter"/>
          </p:nvPr>
        </p:nvSpPr>
        <p:spPr>
          <a:xfrm>
            <a:off x="0" y="0"/>
            <a:ext cx="2971800" cy="457200"/>
          </a:xfrm>
          <a:prstGeom prst="rect">
            <a:avLst/>
          </a:prstGeom>
          <a:noFill/>
          <a:ln w="9525">
            <a:noFill/>
            <a:miter/>
          </a:ln>
        </p:spPr>
        <p:txBody>
          <a:bodyPr/>
          <a:lstStyle>
            <a:lvl1pPr>
              <a:buFont typeface="Arial" panose="020B0604020202020204" pitchFamily="34" charset="0"/>
              <a:buNone/>
              <a:defRPr sz="1200" noProof="1">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5" name="日期占位符 2"/>
          <p:cNvSpPr>
            <a:spLocks noGrp="1"/>
          </p:cNvSpPr>
          <p:nvPr>
            <p:ph type="dt" idx="1"/>
          </p:nvPr>
        </p:nvSpPr>
        <p:spPr>
          <a:xfrm>
            <a:off x="3884613" y="0"/>
            <a:ext cx="2971800" cy="457200"/>
          </a:xfrm>
          <a:prstGeom prst="rect">
            <a:avLst/>
          </a:prstGeom>
          <a:noFill/>
          <a:ln w="9525">
            <a:noFill/>
            <a:miter/>
          </a:ln>
        </p:spPr>
        <p:txBody>
          <a:bodyPr/>
          <a:lstStyle>
            <a:lvl1pPr algn="r">
              <a:buFont typeface="Arial" panose="020B0604020202020204" pitchFamily="34" charset="0"/>
              <a:buNone/>
              <a:defRPr sz="1200" noProof="1">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4" name="幻灯片图像占位符 3"/>
          <p:cNvSpPr>
            <a:spLocks noGrp="1" noRot="1" noChangeAspect="1"/>
          </p:cNvSpPr>
          <p:nvPr>
            <p:ph type="sldImg"/>
          </p:nvPr>
        </p:nvSpPr>
        <p:spPr>
          <a:xfrm>
            <a:off x="1143000" y="685800"/>
            <a:ext cx="4572000" cy="3429000"/>
          </a:xfrm>
          <a:prstGeom prst="rect">
            <a:avLst/>
          </a:prstGeom>
          <a:noFill/>
          <a:ln w="9525">
            <a:noFill/>
          </a:ln>
        </p:spPr>
      </p:sp>
      <p:sp>
        <p:nvSpPr>
          <p:cNvPr id="3077" name="备注占位符 4"/>
          <p:cNvSpPr>
            <a:spLocks noGrp="1" noChangeArrowheads="1"/>
          </p:cNvSpPr>
          <p:nvPr>
            <p:ph type="body" sz="quarter" idx="4294967295"/>
          </p:nvPr>
        </p:nvSpPr>
        <p:spPr bwMode="auto">
          <a:xfrm>
            <a:off x="685800" y="4343400"/>
            <a:ext cx="5486400" cy="4114800"/>
          </a:xfrm>
          <a:prstGeom prst="rect">
            <a:avLst/>
          </a:prstGeom>
          <a:noFill/>
          <a:ln w="9525">
            <a:noFill/>
            <a:miter lim="800000"/>
          </a:ln>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3078" name="页脚占位符 5"/>
          <p:cNvSpPr>
            <a:spLocks noGrp="1"/>
          </p:cNvSpPr>
          <p:nvPr>
            <p:ph type="ftr" sz="quarter" idx="4"/>
          </p:nvPr>
        </p:nvSpPr>
        <p:spPr>
          <a:xfrm>
            <a:off x="0" y="8685213"/>
            <a:ext cx="2971800" cy="457200"/>
          </a:xfrm>
          <a:prstGeom prst="rect">
            <a:avLst/>
          </a:prstGeom>
          <a:noFill/>
          <a:ln w="9525">
            <a:noFill/>
            <a:miter/>
          </a:ln>
        </p:spPr>
        <p:txBody>
          <a:bodyPr anchor="b"/>
          <a:lstStyle>
            <a:lvl1pPr>
              <a:buFont typeface="Arial" panose="020B0604020202020204" pitchFamily="34" charset="0"/>
              <a:buNone/>
              <a:defRPr sz="1200" noProof="1">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9" name="灯片编号占位符 6"/>
          <p:cNvSpPr>
            <a:spLocks noGrp="1"/>
          </p:cNvSpPr>
          <p:nvPr>
            <p:ph type="sldNum" sz="quarter" idx="5"/>
          </p:nvPr>
        </p:nvSpPr>
        <p:spPr>
          <a:xfrm>
            <a:off x="3884613" y="8685213"/>
            <a:ext cx="2971800" cy="457200"/>
          </a:xfrm>
          <a:prstGeom prst="rect">
            <a:avLst/>
          </a:prstGeom>
          <a:noFill/>
          <a:ln w="9525">
            <a:noFill/>
            <a:miter/>
          </a:ln>
        </p:spPr>
        <p:txBody>
          <a:bodyPr vert="horz" wrap="square" lIns="91440" tIns="45720" rIns="91440" bIns="45720" numCol="1" anchor="b" anchorCtr="0" compatLnSpc="1"/>
          <a:lstStyle/>
          <a:p>
            <a:pPr lvl="0" algn="r" eaLnBrk="1" fontAlgn="base" hangingPunct="1">
              <a:buNone/>
            </a:pPr>
            <a:fld id="{9A0DB2DC-4C9A-4742-B13C-FB6460FD3503}" type="slidenum">
              <a:rPr lang="zh-CN" altLang="en-US" sz="1200" strike="noStrike" noProof="1" dirty="0">
                <a:latin typeface="Arial" panose="020B0604020202020204" pitchFamily="34" charset="0"/>
                <a:ea typeface="宋体" panose="02010600030101010101" pitchFamily="2" charset="-122"/>
                <a:cs typeface="+mn-cs"/>
              </a:rPr>
              <a:t>‹#›</a:t>
            </a:fld>
            <a:endParaRPr lang="zh-CN" altLang="en-US" sz="1200"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lvl="1" algn="l" rtl="0" eaLnBrk="0" fontAlgn="base" hangingPunct="0">
      <a:spcBef>
        <a:spcPct val="30000"/>
      </a:spcBef>
      <a:spcAft>
        <a:spcPct val="0"/>
      </a:spcAft>
      <a:defRPr sz="1200" kern="1200">
        <a:solidFill>
          <a:schemeClr val="tx1"/>
        </a:solidFill>
        <a:latin typeface="+mn-lt"/>
        <a:ea typeface="+mn-ea"/>
        <a:cs typeface="+mn-cs"/>
      </a:defRPr>
    </a:lvl2pPr>
    <a:lvl3pPr marL="914400" lvl="2" algn="l" rtl="0" eaLnBrk="0" fontAlgn="base" hangingPunct="0">
      <a:spcBef>
        <a:spcPct val="30000"/>
      </a:spcBef>
      <a:spcAft>
        <a:spcPct val="0"/>
      </a:spcAft>
      <a:defRPr sz="1200" kern="1200">
        <a:solidFill>
          <a:schemeClr val="tx1"/>
        </a:solidFill>
        <a:latin typeface="+mn-lt"/>
        <a:ea typeface="+mn-ea"/>
        <a:cs typeface="+mn-cs"/>
      </a:defRPr>
    </a:lvl3pPr>
    <a:lvl4pPr marL="1371600" lvl="3" algn="l" rtl="0" eaLnBrk="0" fontAlgn="base" hangingPunct="0">
      <a:spcBef>
        <a:spcPct val="30000"/>
      </a:spcBef>
      <a:spcAft>
        <a:spcPct val="0"/>
      </a:spcAft>
      <a:defRPr sz="1200" kern="1200">
        <a:solidFill>
          <a:schemeClr val="tx1"/>
        </a:solidFill>
        <a:latin typeface="+mn-lt"/>
        <a:ea typeface="+mn-ea"/>
        <a:cs typeface="+mn-cs"/>
      </a:defRPr>
    </a:lvl4pPr>
    <a:lvl5pPr marL="1828800" lvl="4" algn="l" rtl="0" eaLnBrk="0" fontAlgn="base" hangingPunct="0">
      <a:spcBef>
        <a:spcPct val="30000"/>
      </a:spcBef>
      <a:spcAft>
        <a:spcPct val="0"/>
      </a:spcAft>
      <a:defRPr sz="1200" kern="1200">
        <a:solidFill>
          <a:schemeClr val="tx1"/>
        </a:solidFill>
        <a:latin typeface="+mn-lt"/>
        <a:ea typeface="+mn-ea"/>
        <a:cs typeface="+mn-cs"/>
      </a:defRPr>
    </a:lvl5pPr>
    <a:lvl6pPr marL="2286000" lvl="5"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6pPr>
    <a:lvl7pPr marL="2743200" lvl="6"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7pPr>
    <a:lvl8pPr marL="3200400" lvl="7"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8pPr>
    <a:lvl9pPr marL="3657600" lvl="8"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p:nvPr>
        </p:nvSpPr>
        <p:spPr>
          <a:xfrm>
            <a:off x="1143000" y="685800"/>
            <a:ext cx="4572000" cy="3429000"/>
          </a:xfrm>
        </p:spPr>
      </p:sp>
      <p:sp>
        <p:nvSpPr>
          <p:cNvPr id="34818" name="文本占位符 2"/>
          <p:cNvSpPr>
            <a:spLocks noGrp="1"/>
          </p:cNvSpPr>
          <p:nvPr>
            <p:ph type="body"/>
          </p:nvPr>
        </p:nvSpPr>
        <p:spPr/>
        <p:txBody>
          <a:bodyPr anchor="ctr"/>
          <a:lstStyle/>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p:nvPr>
        </p:nvSpPr>
        <p:spPr>
          <a:xfrm>
            <a:off x="1143000" y="685800"/>
            <a:ext cx="4572000" cy="3429000"/>
          </a:xfrm>
        </p:spPr>
      </p:sp>
      <p:sp>
        <p:nvSpPr>
          <p:cNvPr id="34818" name="文本占位符 2"/>
          <p:cNvSpPr>
            <a:spLocks noGrp="1"/>
          </p:cNvSpPr>
          <p:nvPr>
            <p:ph type="body"/>
          </p:nvPr>
        </p:nvSpPr>
        <p:spPr/>
        <p:txBody>
          <a:bodyPr anchor="ctr"/>
          <a:lstStyle/>
          <a:p>
            <a:pPr lvl="0"/>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p:cNvSpPr>
          <p:nvPr>
            <p:ph type="sldImg"/>
          </p:nvPr>
        </p:nvSpPr>
        <p:spPr>
          <a:xfrm>
            <a:off x="1143000" y="685800"/>
            <a:ext cx="4572000" cy="3429000"/>
          </a:xfrm>
        </p:spPr>
      </p:sp>
      <p:sp>
        <p:nvSpPr>
          <p:cNvPr id="38914" name="文本占位符 2"/>
          <p:cNvSpPr>
            <a:spLocks noGrp="1"/>
          </p:cNvSpPr>
          <p:nvPr>
            <p:ph type="body"/>
          </p:nvPr>
        </p:nvSpPr>
        <p:spPr/>
        <p:txBody>
          <a:bodyPr anchor="ctr"/>
          <a:lstStyle/>
          <a:p>
            <a:pPr lvl="0"/>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p:cNvSpPr>
          <p:nvPr>
            <p:ph type="sldImg"/>
          </p:nvPr>
        </p:nvSpPr>
        <p:spPr>
          <a:xfrm>
            <a:off x="1143000" y="685800"/>
            <a:ext cx="4572000" cy="3429000"/>
          </a:xfrm>
        </p:spPr>
      </p:sp>
      <p:sp>
        <p:nvSpPr>
          <p:cNvPr id="38914" name="文本占位符 2"/>
          <p:cNvSpPr>
            <a:spLocks noGrp="1"/>
          </p:cNvSpPr>
          <p:nvPr>
            <p:ph type="body"/>
          </p:nvPr>
        </p:nvSpPr>
        <p:spPr/>
        <p:txBody>
          <a:bodyPr anchor="ctr"/>
          <a:lstStyle/>
          <a:p>
            <a:pPr lvl="0"/>
            <a:endParaRPr lang="zh-CN" altLang="en-US"/>
          </a:p>
        </p:txBody>
      </p:sp>
    </p:spTree>
    <p:extLst>
      <p:ext uri="{BB962C8B-B14F-4D97-AF65-F5344CB8AC3E}">
        <p14:creationId xmlns:p14="http://schemas.microsoft.com/office/powerpoint/2010/main" val="265681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p:cNvSpPr>
          <p:nvPr>
            <p:ph type="sldImg"/>
          </p:nvPr>
        </p:nvSpPr>
        <p:spPr>
          <a:xfrm>
            <a:off x="1143000" y="685800"/>
            <a:ext cx="4572000" cy="3429000"/>
          </a:xfrm>
        </p:spPr>
      </p:sp>
      <p:sp>
        <p:nvSpPr>
          <p:cNvPr id="41986" name="文本占位符 2"/>
          <p:cNvSpPr>
            <a:spLocks noGrp="1"/>
          </p:cNvSpPr>
          <p:nvPr>
            <p:ph type="body"/>
          </p:nvPr>
        </p:nvSpPr>
        <p:spPr/>
        <p:txBody>
          <a:bodyPr wrap="square" lIns="91440" tIns="45720" rIns="91440" bIns="45720" anchor="ctr"/>
          <a:lstStyle/>
          <a:p>
            <a:pPr lvl="0"/>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p:nvPr>
        </p:nvSpPr>
        <p:spPr>
          <a:xfrm>
            <a:off x="1143000" y="685800"/>
            <a:ext cx="4572000" cy="3429000"/>
          </a:xfrm>
        </p:spPr>
      </p:sp>
      <p:sp>
        <p:nvSpPr>
          <p:cNvPr id="3" name="备注占位符 2"/>
          <p:cNvSpPr>
            <a:spLocks noGrp="1"/>
          </p:cNvSpPr>
          <p:nvPr>
            <p:ph type="body" idx="1"/>
          </p:nvPr>
        </p:nvSpPr>
        <p:spPr/>
        <p:txBody>
          <a:bodyPr/>
          <a:lstStyle/>
          <a:p>
            <a:pPr>
              <a:defRPr/>
            </a:pPr>
            <a:r>
              <a:rPr lang="zh-CN" altLang="en-US" dirty="0">
                <a:latin typeface="+mn-ea"/>
                <a:sym typeface="宋体" panose="02010600030101010101" pitchFamily="2" charset="-122"/>
              </a:rPr>
              <a:t>我院与中德诺浩（北京）教育投资有限公司）合作开展新能源汽车技术人才培养，开设动力电池与维修，电动汽车驱动与电机技术，新能源汽车维修技术等课程模块。中德诺浩公司在引进德国汽车类职业资格标准的基础上，结合国内汽车企业一线岗位需求，开发出了针对新能源汽车技术开发的教学资源包，搭建KTS教学平台，提供新能源汽车技术课程资源，为学院校提供了理实一体教学模式改革的系统解决方案，将企业实景搬进课堂。</a:t>
            </a:r>
          </a:p>
        </p:txBody>
      </p:sp>
      <p:sp>
        <p:nvSpPr>
          <p:cNvPr id="8196"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A6824E0-F850-4E44-8233-A239ED929B40}" type="slidenum">
              <a:rPr lang="zh-CN" altLang="en-US" smtClean="0"/>
              <a:t>15</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xfrm>
            <a:off x="1143000" y="685800"/>
            <a:ext cx="4572000" cy="3429000"/>
          </a:xfrm>
          <a:prstGeom prst="rect">
            <a:avLst/>
          </a:prstGeom>
        </p:spPr>
        <p:txBody>
          <a:bodyPr/>
          <a:lstStyle/>
          <a:p>
            <a:endParaRPr/>
          </a:p>
        </p:txBody>
      </p:sp>
      <p:sp>
        <p:nvSpPr>
          <p:cNvPr id="68" name="Shape 68"/>
          <p:cNvSpPr>
            <a:spLocks noGrp="1"/>
          </p:cNvSpPr>
          <p:nvPr>
            <p:ph type="body" sz="quarter" idx="1"/>
          </p:nvPr>
        </p:nvSpPr>
        <p:spPr>
          <a:prstGeom prst="rect">
            <a:avLst/>
          </a:prstGeom>
        </p:spPr>
        <p:txBody>
          <a:bodyPr/>
          <a:lstStyle>
            <a:lvl1pPr defTabSz="914400">
              <a:defRPr sz="12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zh-CN" altLang="en-US" dirty="0"/>
              <a:t>只有总览全局，才能更好定位自己。想要寻找更好的机会，更好的创业机会，就要更好的去了解目前国内外的发展现状。</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562"/>
            <a:ext cx="6858000" cy="2388017"/>
          </a:xfrm>
        </p:spPr>
        <p:txBody>
          <a:bodyPr anchor="b"/>
          <a:lstStyle>
            <a:lvl1pPr algn="ctr">
              <a:defRPr sz="4500"/>
            </a:lvl1pPr>
          </a:lstStyle>
          <a:p>
            <a:pPr fontAlgn="base"/>
            <a:r>
              <a:rPr lang="zh-CN" altLang="en-US" sz="3375" strike="noStrike" noProof="1"/>
              <a:t>单击此处编辑母版标题样式</a:t>
            </a:r>
            <a:endParaRPr lang="zh-CN" altLang="en-US" strike="noStrike" noProof="1"/>
          </a:p>
        </p:txBody>
      </p:sp>
      <p:sp>
        <p:nvSpPr>
          <p:cNvPr id="3" name="副标题 2"/>
          <p:cNvSpPr>
            <a:spLocks noGrp="1"/>
          </p:cNvSpPr>
          <p:nvPr>
            <p:ph type="subTitle" idx="1"/>
          </p:nvPr>
        </p:nvSpPr>
        <p:spPr>
          <a:xfrm>
            <a:off x="1143000" y="3602668"/>
            <a:ext cx="6858000" cy="1656052"/>
          </a:xfrm>
          <a:prstGeom prst="rect">
            <a:avLst/>
          </a:prstGeom>
        </p:spPr>
        <p:txBody>
          <a:bodyPr/>
          <a:lstStyle>
            <a:lvl1pPr marL="0" indent="0" algn="ctr">
              <a:buNone/>
              <a:defRPr sz="1800"/>
            </a:lvl1pPr>
            <a:lvl2pPr marL="342900" indent="0" algn="ctr">
              <a:buNone/>
              <a:defRPr sz="1500"/>
            </a:lvl2pPr>
            <a:lvl3pPr marL="685800" indent="0" algn="ctr">
              <a:buNone/>
              <a:defRPr sz="1355"/>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base"/>
            <a:r>
              <a:rPr lang="zh-CN" altLang="en-US" sz="1350"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457200" y="1600480"/>
            <a:ext cx="8229600" cy="4527072"/>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40513" y="365191"/>
            <a:ext cx="2057400" cy="5812855"/>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468314" y="365191"/>
            <a:ext cx="6052930" cy="5812855"/>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表格占位符 2"/>
          <p:cNvSpPr>
            <a:spLocks noGrp="1"/>
          </p:cNvSpPr>
          <p:nvPr>
            <p:ph type="tbl" idx="1"/>
          </p:nvPr>
        </p:nvSpPr>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3200" b="0" i="0" u="none" strike="noStrike" kern="1200" cap="none" spc="0" normalizeH="0" baseline="0" noProof="1">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白">
    <p:spTree>
      <p:nvGrpSpPr>
        <p:cNvPr id="1" name=""/>
        <p:cNvGrpSpPr/>
        <p:nvPr/>
      </p:nvGrpSpPr>
      <p:grpSpPr>
        <a:xfrm>
          <a:off x="0" y="0"/>
          <a:ext cx="0" cy="0"/>
          <a:chOff x="0" y="0"/>
          <a:chExt cx="0" cy="0"/>
        </a:xfrm>
      </p:grpSpPr>
      <p:sp>
        <p:nvSpPr>
          <p:cNvPr id="6" name="TextBox 16"/>
          <p:cNvSpPr txBox="1"/>
          <p:nvPr userDrawn="1"/>
        </p:nvSpPr>
        <p:spPr>
          <a:xfrm>
            <a:off x="8645377" y="6309035"/>
            <a:ext cx="224533" cy="548966"/>
          </a:xfrm>
          <a:prstGeom prst="rect">
            <a:avLst/>
          </a:prstGeom>
          <a:solidFill>
            <a:schemeClr val="tx2">
              <a:lumMod val="75000"/>
            </a:schemeClr>
          </a:solidFill>
        </p:spPr>
        <p:txBody>
          <a:bodyPr wrap="square" tIns="54000" rtlCol="0" anchor="t">
            <a:noAutofit/>
          </a:bodyPr>
          <a:lstStyle/>
          <a:p>
            <a:pPr algn="ctr"/>
            <a:fld id="{935BBC0D-156C-474B-BE53-7DA8707D3EBF}" type="slidenum">
              <a:rPr lang="en-US" sz="900">
                <a:solidFill>
                  <a:schemeClr val="bg1"/>
                </a:solidFill>
              </a:rPr>
              <a:t>‹#›</a:t>
            </a:fld>
            <a:endParaRPr lang="en-US" sz="900" dirty="0">
              <a:solidFill>
                <a:schemeClr val="bg1"/>
              </a:solidFill>
            </a:endParaRPr>
          </a:p>
        </p:txBody>
      </p:sp>
      <p:pic>
        <p:nvPicPr>
          <p:cNvPr id="10" name="图片 9"/>
          <p:cNvPicPr>
            <a:picLocks noChangeAspect="1"/>
          </p:cNvPicPr>
          <p:nvPr userDrawn="1"/>
        </p:nvPicPr>
        <p:blipFill>
          <a:blip r:embed="rId2"/>
          <a:stretch>
            <a:fillRect/>
          </a:stretch>
        </p:blipFill>
        <p:spPr>
          <a:xfrm>
            <a:off x="8205852" y="193540"/>
            <a:ext cx="879048" cy="609745"/>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a:xfrm>
            <a:off x="457200" y="1600480"/>
            <a:ext cx="8229600" cy="4527072"/>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10037"/>
            <a:ext cx="7886700" cy="2853236"/>
          </a:xfrm>
        </p:spPr>
        <p:txBody>
          <a:bodyPr anchor="b"/>
          <a:lstStyle>
            <a:lvl1pPr>
              <a:defRPr sz="4500"/>
            </a:lvl1pPr>
          </a:lstStyle>
          <a:p>
            <a:pPr fontAlgn="base"/>
            <a:r>
              <a:rPr lang="zh-CN" altLang="en-US" sz="3375" strike="noStrike" noProof="1"/>
              <a:t>单击此处编辑母版标题样式</a:t>
            </a:r>
            <a:endParaRPr lang="zh-CN" altLang="en-US" strike="noStrike" noProof="1"/>
          </a:p>
        </p:txBody>
      </p:sp>
      <p:sp>
        <p:nvSpPr>
          <p:cNvPr id="3" name="文本占位符 2"/>
          <p:cNvSpPr>
            <a:spLocks noGrp="1"/>
          </p:cNvSpPr>
          <p:nvPr>
            <p:ph type="body" idx="1"/>
          </p:nvPr>
        </p:nvSpPr>
        <p:spPr>
          <a:xfrm>
            <a:off x="623888" y="4590267"/>
            <a:ext cx="7886700" cy="1500449"/>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5">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base"/>
            <a:r>
              <a:rPr lang="zh-CN" altLang="en-US" sz="1350"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28650" y="1825946"/>
            <a:ext cx="3886200" cy="4352099"/>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29150" y="1825946"/>
            <a:ext cx="3886200" cy="4352099"/>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90"/>
            <a:ext cx="7886700" cy="1325795"/>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9842" y="1681457"/>
            <a:ext cx="3868340" cy="824056"/>
          </a:xfrm>
          <a:prstGeom prst="rect">
            <a:avLst/>
          </a:prstGeom>
        </p:spPr>
        <p:txBody>
          <a:bodyPr anchor="b"/>
          <a:lstStyle>
            <a:lvl1pPr marL="0" indent="0">
              <a:buNone/>
              <a:defRPr sz="1800" b="1"/>
            </a:lvl1pPr>
            <a:lvl2pPr marL="342900" indent="0">
              <a:buNone/>
              <a:defRPr sz="1500" b="1"/>
            </a:lvl2pPr>
            <a:lvl3pPr marL="685800" indent="0">
              <a:buNone/>
              <a:defRPr sz="1355"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base"/>
            <a:r>
              <a:rPr lang="zh-CN" altLang="en-US" sz="1350" strike="noStrike" noProof="1"/>
              <a:t>单击此处编辑母版文本样式</a:t>
            </a:r>
            <a:endParaRPr lang="zh-CN" altLang="en-US" strike="noStrike" noProof="1"/>
          </a:p>
        </p:txBody>
      </p:sp>
      <p:sp>
        <p:nvSpPr>
          <p:cNvPr id="4" name="内容占位符 3"/>
          <p:cNvSpPr>
            <a:spLocks noGrp="1"/>
          </p:cNvSpPr>
          <p:nvPr>
            <p:ph sz="half" idx="2"/>
          </p:nvPr>
        </p:nvSpPr>
        <p:spPr>
          <a:xfrm>
            <a:off x="629842" y="2505513"/>
            <a:ext cx="3868340" cy="3685232"/>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629151" y="1681457"/>
            <a:ext cx="3887391" cy="824056"/>
          </a:xfrm>
          <a:prstGeom prst="rect">
            <a:avLst/>
          </a:prstGeom>
        </p:spPr>
        <p:txBody>
          <a:bodyPr anchor="b"/>
          <a:lstStyle>
            <a:lvl1pPr marL="0" indent="0">
              <a:buNone/>
              <a:defRPr sz="1800" b="1"/>
            </a:lvl1pPr>
            <a:lvl2pPr marL="342900" indent="0">
              <a:buNone/>
              <a:defRPr sz="1500" b="1"/>
            </a:lvl2pPr>
            <a:lvl3pPr marL="685800" indent="0">
              <a:buNone/>
              <a:defRPr sz="1355"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base"/>
            <a:r>
              <a:rPr lang="zh-CN" altLang="en-US" sz="1350" strike="noStrike" noProof="1"/>
              <a:t>单击此处编辑母版文本样式</a:t>
            </a:r>
            <a:endParaRPr lang="zh-CN" altLang="en-US" strike="noStrike" noProof="1"/>
          </a:p>
        </p:txBody>
      </p:sp>
      <p:sp>
        <p:nvSpPr>
          <p:cNvPr id="6" name="内容占位符 5"/>
          <p:cNvSpPr>
            <a:spLocks noGrp="1"/>
          </p:cNvSpPr>
          <p:nvPr>
            <p:ph sz="quarter" idx="4"/>
          </p:nvPr>
        </p:nvSpPr>
        <p:spPr>
          <a:xfrm>
            <a:off x="4629151" y="2505513"/>
            <a:ext cx="3887391" cy="3685232"/>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p:txBody>
          <a:bodyPr/>
          <a:lstStyle/>
          <a:p>
            <a:pPr>
              <a:defRPr/>
            </a:pPr>
            <a:endParaRPr lang="zh-CN" altLang="en-US"/>
          </a:p>
        </p:txBody>
      </p:sp>
      <p:sp>
        <p:nvSpPr>
          <p:cNvPr id="8" name="页脚占位符 7"/>
          <p:cNvSpPr>
            <a:spLocks noGrp="1"/>
          </p:cNvSpPr>
          <p:nvPr>
            <p:ph type="ftr" sz="quarter" idx="11"/>
          </p:nvPr>
        </p:nvSpPr>
        <p:spPr/>
        <p:txBody>
          <a:bodyPr/>
          <a:lstStyle/>
          <a:p>
            <a:pPr>
              <a:defRPr/>
            </a:pPr>
            <a:endParaRPr lang="zh-CN" altLang="en-US"/>
          </a:p>
        </p:txBody>
      </p:sp>
      <p:sp>
        <p:nvSpPr>
          <p:cNvPr id="9" name="灯片编号占位符 8"/>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zh-CN" altLang="en-US"/>
          </a:p>
        </p:txBody>
      </p:sp>
      <p:sp>
        <p:nvSpPr>
          <p:cNvPr id="3" name="页脚占位符 2"/>
          <p:cNvSpPr>
            <a:spLocks noGrp="1"/>
          </p:cNvSpPr>
          <p:nvPr>
            <p:ph type="ftr" sz="quarter" idx="11"/>
          </p:nvPr>
        </p:nvSpPr>
        <p:spPr/>
        <p:txBody>
          <a:bodyPr/>
          <a:lstStyle/>
          <a:p>
            <a:pPr>
              <a:defRPr/>
            </a:pPr>
            <a:endParaRPr lang="zh-CN" altLang="en-US"/>
          </a:p>
        </p:txBody>
      </p:sp>
      <p:sp>
        <p:nvSpPr>
          <p:cNvPr id="4" name="灯片编号占位符 3"/>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80"/>
            <a:ext cx="2949178" cy="1600480"/>
          </a:xfrm>
        </p:spPr>
        <p:txBody>
          <a:bodyPr anchor="b"/>
          <a:lstStyle>
            <a:lvl1pPr>
              <a:defRPr sz="24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391" y="987599"/>
            <a:ext cx="4629150" cy="4874477"/>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p>
          <a:p>
            <a:pPr lvl="1" fontAlgn="base"/>
            <a:r>
              <a:rPr lang="zh-CN" altLang="en-US" sz="1575"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z="1125" strike="noStrike" noProof="1"/>
              <a:t>第四级</a:t>
            </a:r>
            <a:endParaRPr lang="zh-CN" altLang="en-US" strike="noStrike" noProof="1"/>
          </a:p>
          <a:p>
            <a:pPr lvl="4" fontAlgn="base"/>
            <a:r>
              <a:rPr lang="zh-CN" altLang="en-US" sz="1125" strike="noStrike" noProof="1"/>
              <a:t>第五级</a:t>
            </a:r>
            <a:endParaRPr lang="zh-CN" altLang="en-US" strike="noStrike" noProof="1"/>
          </a:p>
        </p:txBody>
      </p:sp>
      <p:sp>
        <p:nvSpPr>
          <p:cNvPr id="4" name="文本占位符 3"/>
          <p:cNvSpPr>
            <a:spLocks noGrp="1"/>
          </p:cNvSpPr>
          <p:nvPr>
            <p:ph type="body" sz="half" idx="2"/>
          </p:nvPr>
        </p:nvSpPr>
        <p:spPr>
          <a:xfrm>
            <a:off x="629841" y="2057762"/>
            <a:ext cx="2949178" cy="3812255"/>
          </a:xfrm>
          <a:prstGeom prst="rect">
            <a:avLst/>
          </a:prstGeom>
        </p:spPr>
        <p:txBody>
          <a:bodyPr/>
          <a:lstStyle>
            <a:lvl1pPr marL="0" indent="0">
              <a:buNone/>
              <a:defRPr sz="1200"/>
            </a:lvl1pPr>
            <a:lvl2pPr marL="342900" indent="0">
              <a:buNone/>
              <a:defRPr sz="1055"/>
            </a:lvl2pPr>
            <a:lvl3pPr marL="685800" indent="0">
              <a:buNone/>
              <a:defRPr sz="900"/>
            </a:lvl3pPr>
            <a:lvl4pPr marL="1028700" indent="0">
              <a:buNone/>
              <a:defRPr sz="755"/>
            </a:lvl4pPr>
            <a:lvl5pPr marL="1371600" indent="0">
              <a:buNone/>
              <a:defRPr sz="755"/>
            </a:lvl5pPr>
            <a:lvl6pPr marL="1714500" indent="0">
              <a:buNone/>
              <a:defRPr sz="755"/>
            </a:lvl6pPr>
            <a:lvl7pPr marL="2057400" indent="0">
              <a:buNone/>
              <a:defRPr sz="755"/>
            </a:lvl7pPr>
            <a:lvl8pPr marL="2400300" indent="0">
              <a:buNone/>
              <a:defRPr sz="755"/>
            </a:lvl8pPr>
            <a:lvl9pPr marL="2743835" indent="0">
              <a:buNone/>
              <a:defRPr sz="755"/>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80"/>
            <a:ext cx="2949178" cy="1600480"/>
          </a:xfrm>
        </p:spPr>
        <p:txBody>
          <a:bodyPr anchor="b"/>
          <a:lstStyle>
            <a:lvl1pPr>
              <a:defRPr sz="24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391" y="987599"/>
            <a:ext cx="4629150" cy="4874477"/>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835"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762"/>
            <a:ext cx="2949178" cy="3812255"/>
          </a:xfrm>
          <a:prstGeom prst="rect">
            <a:avLst/>
          </a:prstGeom>
        </p:spPr>
        <p:txBody>
          <a:bodyPr/>
          <a:lstStyle>
            <a:lvl1pPr marL="0" indent="0">
              <a:buNone/>
              <a:defRPr sz="1200"/>
            </a:lvl1pPr>
            <a:lvl2pPr marL="342900" indent="0">
              <a:buNone/>
              <a:defRPr sz="1055"/>
            </a:lvl2pPr>
            <a:lvl3pPr marL="685800" indent="0">
              <a:buNone/>
              <a:defRPr sz="900"/>
            </a:lvl3pPr>
            <a:lvl4pPr marL="1028700" indent="0">
              <a:buNone/>
              <a:defRPr sz="755"/>
            </a:lvl4pPr>
            <a:lvl5pPr marL="1371600" indent="0">
              <a:buNone/>
              <a:defRPr sz="755"/>
            </a:lvl5pPr>
            <a:lvl6pPr marL="1714500" indent="0">
              <a:buNone/>
              <a:defRPr sz="755"/>
            </a:lvl6pPr>
            <a:lvl7pPr marL="2057400" indent="0">
              <a:buNone/>
              <a:defRPr sz="755"/>
            </a:lvl7pPr>
            <a:lvl8pPr marL="2400300" indent="0">
              <a:buNone/>
              <a:defRPr sz="755"/>
            </a:lvl8pPr>
            <a:lvl9pPr marL="2743835" indent="0">
              <a:buNone/>
              <a:defRPr sz="755"/>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68313" y="1557867"/>
            <a:ext cx="8229600" cy="1143000"/>
          </a:xfrm>
          <a:prstGeom prst="rect">
            <a:avLst/>
          </a:prstGeom>
          <a:noFill/>
          <a:ln w="9525">
            <a:noFill/>
          </a:ln>
        </p:spPr>
        <p:txBody>
          <a:bodyPr anchor="ctr" anchorCtr="0"/>
          <a:lstStyle/>
          <a:p>
            <a:pPr lvl="0"/>
            <a:endParaRPr lang="zh-CN" altLang="en-US" dirty="0"/>
          </a:p>
        </p:txBody>
      </p:sp>
      <p:sp>
        <p:nvSpPr>
          <p:cNvPr id="1027" name="Rectangle 4"/>
          <p:cNvSpPr>
            <a:spLocks noGrp="1"/>
          </p:cNvSpPr>
          <p:nvPr>
            <p:ph type="dt" sz="half" idx="2"/>
          </p:nvPr>
        </p:nvSpPr>
        <p:spPr>
          <a:xfrm>
            <a:off x="457200" y="6246283"/>
            <a:ext cx="2133600" cy="476250"/>
          </a:xfrm>
          <a:prstGeom prst="rect">
            <a:avLst/>
          </a:prstGeom>
          <a:noFill/>
          <a:ln w="9525">
            <a:noFill/>
            <a:miter/>
          </a:ln>
        </p:spPr>
        <p:txBody>
          <a:bodyPr/>
          <a:lstStyle>
            <a:lvl1pPr>
              <a:buFont typeface="Arial" panose="020B0604020202020204" pitchFamily="34" charset="0"/>
              <a:buNone/>
              <a:defRPr sz="1400" noProof="1">
                <a:latin typeface="Arial" panose="020B0604020202020204" pitchFamily="34" charset="0"/>
              </a:defRPr>
            </a:lvl1pPr>
          </a:lstStyle>
          <a:p>
            <a:pPr>
              <a:defRPr/>
            </a:pPr>
            <a:endParaRPr lang="zh-CN" altLang="en-US"/>
          </a:p>
        </p:txBody>
      </p:sp>
      <p:sp>
        <p:nvSpPr>
          <p:cNvPr id="1028" name="Rectangle 5"/>
          <p:cNvSpPr>
            <a:spLocks noGrp="1"/>
          </p:cNvSpPr>
          <p:nvPr>
            <p:ph type="ftr" sz="quarter" idx="3"/>
          </p:nvPr>
        </p:nvSpPr>
        <p:spPr>
          <a:xfrm>
            <a:off x="3124200" y="6246283"/>
            <a:ext cx="2895600" cy="476250"/>
          </a:xfrm>
          <a:prstGeom prst="rect">
            <a:avLst/>
          </a:prstGeom>
          <a:noFill/>
          <a:ln w="9525">
            <a:noFill/>
            <a:miter/>
          </a:ln>
        </p:spPr>
        <p:txBody>
          <a:bodyPr/>
          <a:lstStyle>
            <a:lvl1pPr algn="ctr">
              <a:buFont typeface="Arial" panose="020B0604020202020204" pitchFamily="34" charset="0"/>
              <a:buNone/>
              <a:defRPr sz="1400" noProof="1">
                <a:latin typeface="Arial" panose="020B0604020202020204" pitchFamily="34" charset="0"/>
              </a:defRPr>
            </a:lvl1pPr>
          </a:lstStyle>
          <a:p>
            <a:pPr>
              <a:defRPr/>
            </a:pPr>
            <a:endParaRPr lang="zh-CN" altLang="en-US"/>
          </a:p>
        </p:txBody>
      </p:sp>
      <p:sp>
        <p:nvSpPr>
          <p:cNvPr id="1029" name="Rectangle 6"/>
          <p:cNvSpPr>
            <a:spLocks noGrp="1"/>
          </p:cNvSpPr>
          <p:nvPr>
            <p:ph type="sldNum" sz="quarter" idx="4"/>
          </p:nvPr>
        </p:nvSpPr>
        <p:spPr>
          <a:xfrm>
            <a:off x="6553200" y="6246283"/>
            <a:ext cx="2133600" cy="476250"/>
          </a:xfrm>
          <a:prstGeom prst="rect">
            <a:avLst/>
          </a:prstGeom>
          <a:noFill/>
          <a:ln w="9525">
            <a:noFill/>
            <a:miter/>
          </a:ln>
        </p:spPr>
        <p:txBody>
          <a:bodyPr vert="horz" wrap="square" lIns="91440" tIns="45720" rIns="91440" bIns="45720" numCol="1" anchor="t" anchorCtr="0" compatLnSpc="1"/>
          <a:lstStyle>
            <a:lvl1pPr algn="r">
              <a:defRPr sz="1400"/>
            </a:lvl1p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3585" lvl="1" indent="-286385"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5235" lvl="5"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6pPr>
      <a:lvl7pPr marL="2972435" lvl="6"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7pPr>
      <a:lvl8pPr marL="3429635" lvl="7"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8pPr>
      <a:lvl9pPr marL="3886835" lvl="8"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835" lvl="6"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1035" lvl="7"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8235" lvl="8"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6146" name="图片 3077" descr="图片1"/>
          <p:cNvPicPr>
            <a:picLocks noChangeAspect="1"/>
          </p:cNvPicPr>
          <p:nvPr/>
        </p:nvPicPr>
        <p:blipFill>
          <a:blip r:embed="rId3"/>
          <a:stretch>
            <a:fillRect/>
          </a:stretch>
        </p:blipFill>
        <p:spPr>
          <a:xfrm>
            <a:off x="0" y="0"/>
            <a:ext cx="9206230" cy="6821170"/>
          </a:xfrm>
          <a:prstGeom prst="rect">
            <a:avLst/>
          </a:prstGeom>
          <a:noFill/>
          <a:ln w="9525">
            <a:noFill/>
          </a:ln>
        </p:spPr>
      </p:pic>
      <p:sp>
        <p:nvSpPr>
          <p:cNvPr id="6147" name="Text Box 2"/>
          <p:cNvSpPr txBox="1"/>
          <p:nvPr/>
        </p:nvSpPr>
        <p:spPr>
          <a:xfrm>
            <a:off x="808358" y="1916431"/>
            <a:ext cx="7717155" cy="1996700"/>
          </a:xfrm>
          <a:prstGeom prst="rect">
            <a:avLst/>
          </a:prstGeom>
          <a:noFill/>
          <a:ln w="9525">
            <a:noFill/>
          </a:ln>
        </p:spPr>
        <p:txBody>
          <a:bodyPr wrap="square" anchor="t" anchorCtr="0">
            <a:spAutoFit/>
          </a:bodyPr>
          <a:lstStyle/>
          <a:p>
            <a:pPr algn="ctr">
              <a:lnSpc>
                <a:spcPct val="150000"/>
              </a:lnSpc>
            </a:pPr>
            <a:r>
              <a:rPr lang="zh-CN" altLang="en-US" sz="4400" dirty="0">
                <a:solidFill>
                  <a:schemeClr val="accent2"/>
                </a:solidFill>
                <a:latin typeface="宋体" panose="02010600030101010101" pitchFamily="2" charset="-122"/>
                <a:ea typeface="微软雅黑" panose="020B0503020204020204" pitchFamily="34" charset="-122"/>
                <a:sym typeface="Arial" panose="020B0604020202020204" pitchFamily="34" charset="0"/>
              </a:rPr>
              <a:t>智能网联汽车技术</a:t>
            </a:r>
          </a:p>
          <a:p>
            <a:pPr algn="ctr">
              <a:lnSpc>
                <a:spcPct val="150000"/>
              </a:lnSpc>
            </a:pPr>
            <a:r>
              <a:rPr lang="zh-CN" altLang="en-US" sz="4400" dirty="0">
                <a:solidFill>
                  <a:schemeClr val="accent2"/>
                </a:solidFill>
                <a:latin typeface="宋体" panose="02010600030101010101" pitchFamily="2" charset="-122"/>
                <a:ea typeface="微软雅黑" panose="020B0503020204020204" pitchFamily="34" charset="-122"/>
                <a:sym typeface="Arial" panose="020B0604020202020204" pitchFamily="34" charset="0"/>
              </a:rPr>
              <a:t>专业介绍</a:t>
            </a:r>
          </a:p>
        </p:txBody>
      </p:sp>
      <p:pic>
        <p:nvPicPr>
          <p:cNvPr id="12" name="图片 11">
            <a:extLst>
              <a:ext uri="{FF2B5EF4-FFF2-40B4-BE49-F238E27FC236}">
                <a16:creationId xmlns:a16="http://schemas.microsoft.com/office/drawing/2014/main" id="{E9A32BA2-41D6-4B0E-9616-4B8FACBDBB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05304"/>
            <a:ext cx="9206229" cy="1283759"/>
          </a:xfrm>
          <a:prstGeom prst="rect">
            <a:avLst/>
          </a:prstGeom>
        </p:spPr>
      </p:pic>
      <p:pic>
        <p:nvPicPr>
          <p:cNvPr id="13" name="图片 12">
            <a:extLst>
              <a:ext uri="{FF2B5EF4-FFF2-40B4-BE49-F238E27FC236}">
                <a16:creationId xmlns:a16="http://schemas.microsoft.com/office/drawing/2014/main" id="{57E2F932-C3AE-4764-B973-C11479EE4984}"/>
              </a:ext>
            </a:extLst>
          </p:cNvPr>
          <p:cNvPicPr>
            <a:picLocks noChangeAspect="1"/>
          </p:cNvPicPr>
          <p:nvPr/>
        </p:nvPicPr>
        <p:blipFill rotWithShape="1">
          <a:blip r:embed="rId5" cstate="print">
            <a:biLevel thresh="25000"/>
            <a:extLst>
              <a:ext uri="{28A0092B-C50C-407E-A947-70E740481C1C}">
                <a14:useLocalDpi xmlns:a14="http://schemas.microsoft.com/office/drawing/2010/main" val="0"/>
              </a:ext>
            </a:extLst>
          </a:blip>
          <a:srcRect l="29259" t="45884" r="28856" b="33580"/>
          <a:stretch/>
        </p:blipFill>
        <p:spPr>
          <a:xfrm>
            <a:off x="6739626" y="5825398"/>
            <a:ext cx="1616484" cy="453729"/>
          </a:xfrm>
          <a:prstGeom prst="rect">
            <a:avLst/>
          </a:prstGeom>
        </p:spPr>
      </p:pic>
      <p:pic>
        <p:nvPicPr>
          <p:cNvPr id="14" name="图片 13">
            <a:extLst>
              <a:ext uri="{FF2B5EF4-FFF2-40B4-BE49-F238E27FC236}">
                <a16:creationId xmlns:a16="http://schemas.microsoft.com/office/drawing/2014/main" id="{6D2020F3-83A7-4075-9E51-EA12AB43519E}"/>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6219734" y="5528085"/>
            <a:ext cx="286191" cy="245079"/>
          </a:xfrm>
          <a:prstGeom prst="rect">
            <a:avLst/>
          </a:prstGeom>
        </p:spPr>
      </p:pic>
      <p:pic>
        <p:nvPicPr>
          <p:cNvPr id="15" name="图片 14">
            <a:extLst>
              <a:ext uri="{FF2B5EF4-FFF2-40B4-BE49-F238E27FC236}">
                <a16:creationId xmlns:a16="http://schemas.microsoft.com/office/drawing/2014/main" id="{3D874A02-5589-4260-8ABC-8E1B02ABBF2D}"/>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8573944" y="5511977"/>
            <a:ext cx="308519" cy="288527"/>
          </a:xfrm>
          <a:prstGeom prst="rect">
            <a:avLst/>
          </a:prstGeom>
        </p:spPr>
      </p:pic>
      <p:pic>
        <p:nvPicPr>
          <p:cNvPr id="16" name="图片 15">
            <a:extLst>
              <a:ext uri="{FF2B5EF4-FFF2-40B4-BE49-F238E27FC236}">
                <a16:creationId xmlns:a16="http://schemas.microsoft.com/office/drawing/2014/main" id="{7D1EF075-6649-4EDA-8D3B-CBABED2659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6796" y="5916590"/>
            <a:ext cx="304997" cy="261185"/>
          </a:xfrm>
          <a:prstGeom prst="rect">
            <a:avLst/>
          </a:prstGeom>
        </p:spPr>
      </p:pic>
      <p:pic>
        <p:nvPicPr>
          <p:cNvPr id="17" name="图片 16">
            <a:extLst>
              <a:ext uri="{FF2B5EF4-FFF2-40B4-BE49-F238E27FC236}">
                <a16:creationId xmlns:a16="http://schemas.microsoft.com/office/drawing/2014/main" id="{855F83BE-0B2B-4CCF-8CEB-1BFA3B971F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3943" y="5896604"/>
            <a:ext cx="280115" cy="239877"/>
          </a:xfrm>
          <a:prstGeom prst="rect">
            <a:avLst/>
          </a:prstGeom>
        </p:spPr>
      </p:pic>
      <p:pic>
        <p:nvPicPr>
          <p:cNvPr id="18" name="图片 17">
            <a:extLst>
              <a:ext uri="{FF2B5EF4-FFF2-40B4-BE49-F238E27FC236}">
                <a16:creationId xmlns:a16="http://schemas.microsoft.com/office/drawing/2014/main" id="{8D9CDBCF-5E0E-4912-B955-1F325BAA79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73943" y="6316920"/>
            <a:ext cx="280115" cy="296923"/>
          </a:xfrm>
          <a:prstGeom prst="rect">
            <a:avLst/>
          </a:prstGeom>
        </p:spPr>
      </p:pic>
      <p:pic>
        <p:nvPicPr>
          <p:cNvPr id="19" name="图片 18">
            <a:extLst>
              <a:ext uri="{FF2B5EF4-FFF2-40B4-BE49-F238E27FC236}">
                <a16:creationId xmlns:a16="http://schemas.microsoft.com/office/drawing/2014/main" id="{91001B1F-AC0E-4379-815D-38DA588D9C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47442" y="6345165"/>
            <a:ext cx="274351" cy="2349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户外, 站, 人, 男人&#10;&#10;描述已自动生成">
            <a:extLst>
              <a:ext uri="{FF2B5EF4-FFF2-40B4-BE49-F238E27FC236}">
                <a16:creationId xmlns:a16="http://schemas.microsoft.com/office/drawing/2014/main" id="{21F0FB5B-9B6D-4663-B424-AF1BCC3FCC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2350" y="955067"/>
            <a:ext cx="3312230" cy="2484172"/>
          </a:xfrm>
          <a:prstGeom prst="rect">
            <a:avLst/>
          </a:prstGeom>
        </p:spPr>
      </p:pic>
      <p:sp>
        <p:nvSpPr>
          <p:cNvPr id="4" name="文本框 3">
            <a:extLst>
              <a:ext uri="{FF2B5EF4-FFF2-40B4-BE49-F238E27FC236}">
                <a16:creationId xmlns:a16="http://schemas.microsoft.com/office/drawing/2014/main" id="{8E7C1178-B4C9-49E4-A576-8E344A60A324}"/>
              </a:ext>
            </a:extLst>
          </p:cNvPr>
          <p:cNvSpPr txBox="1"/>
          <p:nvPr/>
        </p:nvSpPr>
        <p:spPr>
          <a:xfrm>
            <a:off x="968494" y="2024906"/>
            <a:ext cx="2991255" cy="1512098"/>
          </a:xfrm>
          <a:prstGeom prst="rect">
            <a:avLst/>
          </a:prstGeom>
        </p:spPr>
        <p:txBody>
          <a:bodyPr vert="horz" lIns="91440" tIns="45720" rIns="91440" bIns="45720" rtlCol="0" anchor="b">
            <a:normAutofit/>
          </a:bodyPr>
          <a:lstStyle/>
          <a:p>
            <a:pPr>
              <a:lnSpc>
                <a:spcPct val="140000"/>
              </a:lnSpc>
              <a:defRPr/>
            </a:pPr>
            <a:r>
              <a:rPr lang="en-US" altLang="zh-CN" sz="2000" b="1" noProof="1">
                <a:solidFill>
                  <a:srgbClr val="000099"/>
                </a:solidFill>
                <a:latin typeface="微软雅黑" panose="020B0503020204020204" pitchFamily="34" charset="-122"/>
                <a:ea typeface="微软雅黑" panose="020B0503020204020204" pitchFamily="34" charset="-122"/>
              </a:rPr>
              <a:t>    2020</a:t>
            </a:r>
            <a:r>
              <a:rPr lang="zh-CN" altLang="en-US" sz="2000" b="1" noProof="1">
                <a:solidFill>
                  <a:srgbClr val="000099"/>
                </a:solidFill>
                <a:latin typeface="微软雅黑" panose="020B0503020204020204" pitchFamily="34" charset="-122"/>
                <a:ea typeface="微软雅黑" panose="020B0503020204020204" pitchFamily="34" charset="-122"/>
              </a:rPr>
              <a:t>年江苏省职业院校教学能力大赛二等奖两项。</a:t>
            </a:r>
            <a:endParaRPr lang="en-US" altLang="zh-CN" sz="2000" kern="1200" dirty="0">
              <a:solidFill>
                <a:schemeClr val="tx1"/>
              </a:solidFill>
              <a:latin typeface="+mj-lt"/>
              <a:ea typeface="+mj-ea"/>
              <a:cs typeface="+mj-cs"/>
            </a:endParaRPr>
          </a:p>
        </p:txBody>
      </p:sp>
      <p:cxnSp>
        <p:nvCxnSpPr>
          <p:cNvPr id="5" name="直接连接符 4">
            <a:extLst>
              <a:ext uri="{FF2B5EF4-FFF2-40B4-BE49-F238E27FC236}">
                <a16:creationId xmlns:a16="http://schemas.microsoft.com/office/drawing/2014/main" id="{C1BAEC3E-53A3-414F-A510-B986321708DA}"/>
              </a:ext>
            </a:extLst>
          </p:cNvPr>
          <p:cNvCxnSpPr/>
          <p:nvPr/>
        </p:nvCxnSpPr>
        <p:spPr>
          <a:xfrm>
            <a:off x="971749" y="3789025"/>
            <a:ext cx="298800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图片 8" descr="图片包含 站, 对着, 男人, 前&#10;&#10;描述已自动生成">
            <a:extLst>
              <a:ext uri="{FF2B5EF4-FFF2-40B4-BE49-F238E27FC236}">
                <a16:creationId xmlns:a16="http://schemas.microsoft.com/office/drawing/2014/main" id="{CA774521-AB83-4B94-9324-8F55C7590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544770"/>
            <a:ext cx="3322580" cy="2491935"/>
          </a:xfrm>
          <a:prstGeom prst="rect">
            <a:avLst/>
          </a:prstGeom>
        </p:spPr>
      </p:pic>
    </p:spTree>
    <p:extLst>
      <p:ext uri="{BB962C8B-B14F-4D97-AF65-F5344CB8AC3E}">
        <p14:creationId xmlns:p14="http://schemas.microsoft.com/office/powerpoint/2010/main" val="58853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p:cNvSpPr>
          <p:nvPr>
            <p:ph type="title"/>
          </p:nvPr>
        </p:nvSpPr>
        <p:spPr>
          <a:xfrm>
            <a:off x="372745" y="741047"/>
            <a:ext cx="8229600" cy="763271"/>
          </a:xfrm>
        </p:spPr>
        <p:txBody>
          <a:bodyPr vert="horz" wrap="square" lIns="91440" tIns="45720" rIns="91440" bIns="45720" rtlCol="0" anchor="ctr" anchorCtr="0">
            <a:normAutofit/>
          </a:bodyPr>
          <a:lstStyle/>
          <a:p>
            <a:pPr marL="1905" indent="-344797">
              <a:lnSpc>
                <a:spcPct val="130000"/>
              </a:lnSpc>
              <a:spcBef>
                <a:spcPct val="20000"/>
              </a:spcBef>
              <a:buClr>
                <a:srgbClr val="0033CC"/>
              </a:buClr>
              <a:buFont typeface="Wingdings" panose="05000000000000000000" pitchFamily="2" charset="2"/>
            </a:pPr>
            <a:r>
              <a:rPr lang="zh-CN" altLang="en-US" sz="2400" b="1" dirty="0">
                <a:solidFill>
                  <a:srgbClr val="990033"/>
                </a:solidFill>
                <a:latin typeface="微软雅黑" panose="020B0503020204020204" pitchFamily="34" charset="-122"/>
                <a:ea typeface="微软雅黑" panose="020B0503020204020204" pitchFamily="34" charset="-122"/>
                <a:cs typeface="+mn-cs"/>
              </a:rPr>
              <a:t>六、在校学习</a:t>
            </a:r>
          </a:p>
        </p:txBody>
      </p:sp>
      <p:pic>
        <p:nvPicPr>
          <p:cNvPr id="39941" name="图片 1"/>
          <p:cNvPicPr>
            <a:picLocks noChangeAspect="1"/>
          </p:cNvPicPr>
          <p:nvPr/>
        </p:nvPicPr>
        <p:blipFill>
          <a:blip r:embed="rId2"/>
          <a:stretch>
            <a:fillRect/>
          </a:stretch>
        </p:blipFill>
        <p:spPr>
          <a:xfrm>
            <a:off x="684530" y="1352550"/>
            <a:ext cx="4081780" cy="2538731"/>
          </a:xfrm>
          <a:prstGeom prst="rect">
            <a:avLst/>
          </a:prstGeom>
          <a:noFill/>
          <a:ln w="9525">
            <a:noFill/>
          </a:ln>
        </p:spPr>
      </p:pic>
      <p:pic>
        <p:nvPicPr>
          <p:cNvPr id="8" name="图片 7">
            <a:extLst>
              <a:ext uri="{FF2B5EF4-FFF2-40B4-BE49-F238E27FC236}">
                <a16:creationId xmlns:a16="http://schemas.microsoft.com/office/drawing/2014/main" id="{A5CED82F-789A-4139-BB1C-910656255E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532" y="3891283"/>
            <a:ext cx="3836035" cy="2924175"/>
          </a:xfrm>
          <a:prstGeom prst="rect">
            <a:avLst/>
          </a:prstGeom>
        </p:spPr>
      </p:pic>
      <p:pic>
        <p:nvPicPr>
          <p:cNvPr id="3" name="图片 2" descr="男人站在汽车旁&#10;&#10;中度可信度描述已自动生成">
            <a:extLst>
              <a:ext uri="{FF2B5EF4-FFF2-40B4-BE49-F238E27FC236}">
                <a16:creationId xmlns:a16="http://schemas.microsoft.com/office/drawing/2014/main" id="{4B0DD34C-2680-4B6C-9A1F-0DDF6796F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7555" y="1352552"/>
            <a:ext cx="3813544" cy="2538731"/>
          </a:xfrm>
          <a:prstGeom prst="rect">
            <a:avLst/>
          </a:prstGeom>
        </p:spPr>
      </p:pic>
      <p:pic>
        <p:nvPicPr>
          <p:cNvPr id="11" name="图片 2">
            <a:extLst>
              <a:ext uri="{FF2B5EF4-FFF2-40B4-BE49-F238E27FC236}">
                <a16:creationId xmlns:a16="http://schemas.microsoft.com/office/drawing/2014/main" id="{2DD3A093-041F-4172-A3B6-B2FFB3834A7A}"/>
              </a:ext>
            </a:extLst>
          </p:cNvPr>
          <p:cNvPicPr>
            <a:picLocks noChangeAspect="1"/>
          </p:cNvPicPr>
          <p:nvPr/>
        </p:nvPicPr>
        <p:blipFill>
          <a:blip r:embed="rId5"/>
          <a:stretch>
            <a:fillRect/>
          </a:stretch>
        </p:blipFill>
        <p:spPr>
          <a:xfrm>
            <a:off x="4520567" y="3891283"/>
            <a:ext cx="4232801" cy="2924175"/>
          </a:xfrm>
          <a:prstGeom prst="rect">
            <a:avLst/>
          </a:prstGeom>
          <a:noFill/>
          <a:ln w="9525">
            <a:noFill/>
          </a:ln>
        </p:spPr>
      </p:pic>
    </p:spTree>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008B101-8668-407A-BA4B-35622BA548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8195" y="3655434"/>
            <a:ext cx="3744260" cy="2347595"/>
          </a:xfrm>
          <a:prstGeom prst="rect">
            <a:avLst/>
          </a:prstGeom>
        </p:spPr>
      </p:pic>
      <p:pic>
        <p:nvPicPr>
          <p:cNvPr id="3" name="图片 2" descr="一群人站在一起&#10;&#10;中度可信度描述已自动生成">
            <a:extLst>
              <a:ext uri="{FF2B5EF4-FFF2-40B4-BE49-F238E27FC236}">
                <a16:creationId xmlns:a16="http://schemas.microsoft.com/office/drawing/2014/main" id="{F101186C-64C5-4B3B-AA8D-D76C5D4EB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8195" y="1081408"/>
            <a:ext cx="3744260" cy="2574027"/>
          </a:xfrm>
          <a:prstGeom prst="rect">
            <a:avLst/>
          </a:prstGeom>
        </p:spPr>
      </p:pic>
      <p:pic>
        <p:nvPicPr>
          <p:cNvPr id="5" name="图片 4" descr="汽车停在雪地上&#10;&#10;低可信度描述已自动生成">
            <a:extLst>
              <a:ext uri="{FF2B5EF4-FFF2-40B4-BE49-F238E27FC236}">
                <a16:creationId xmlns:a16="http://schemas.microsoft.com/office/drawing/2014/main" id="{41C19632-3117-44C8-9456-79BAD3306B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682" y="1081409"/>
            <a:ext cx="3399515" cy="2390025"/>
          </a:xfrm>
          <a:prstGeom prst="rect">
            <a:avLst/>
          </a:prstGeom>
        </p:spPr>
      </p:pic>
      <p:pic>
        <p:nvPicPr>
          <p:cNvPr id="12" name="图片 11" descr="图片包含 建筑, 室内, 天花板, 人&#10;&#10;描述已自动生成">
            <a:extLst>
              <a:ext uri="{FF2B5EF4-FFF2-40B4-BE49-F238E27FC236}">
                <a16:creationId xmlns:a16="http://schemas.microsoft.com/office/drawing/2014/main" id="{9CAC93F2-E8C9-4E70-926F-27B89ECDEA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679" y="3471433"/>
            <a:ext cx="3399516" cy="2531597"/>
          </a:xfrm>
          <a:prstGeom prst="rect">
            <a:avLst/>
          </a:prstGeom>
        </p:spPr>
      </p:pic>
    </p:spTree>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8" name="文本框 2"/>
          <p:cNvSpPr txBox="1"/>
          <p:nvPr/>
        </p:nvSpPr>
        <p:spPr>
          <a:xfrm>
            <a:off x="116208" y="933452"/>
            <a:ext cx="2681605" cy="525657"/>
          </a:xfrm>
          <a:prstGeom prst="rect">
            <a:avLst/>
          </a:prstGeom>
          <a:noFill/>
          <a:ln w="9525">
            <a:noFill/>
          </a:ln>
        </p:spPr>
        <p:txBody>
          <a:bodyPr wrap="square" anchor="t">
            <a:spAutoFit/>
          </a:bodyPr>
          <a:lstStyle/>
          <a:p>
            <a:pPr marL="1905" indent="-344797" eaLnBrk="0" hangingPunct="0">
              <a:lnSpc>
                <a:spcPct val="130000"/>
              </a:lnSpc>
              <a:spcBef>
                <a:spcPct val="20000"/>
              </a:spcBef>
              <a:buClr>
                <a:srgbClr val="0033CC"/>
              </a:buClr>
              <a:buFont typeface="Wingdings" panose="05000000000000000000" pitchFamily="2" charset="2"/>
            </a:pPr>
            <a:r>
              <a:rPr lang="zh-CN" altLang="en-US" sz="2400" b="1" dirty="0">
                <a:solidFill>
                  <a:srgbClr val="990033"/>
                </a:solidFill>
                <a:latin typeface="微软雅黑" panose="020B0503020204020204" pitchFamily="34" charset="-122"/>
                <a:ea typeface="微软雅黑" panose="020B0503020204020204" pitchFamily="34" charset="-122"/>
                <a:sym typeface="宋体" panose="02010600030101010101" pitchFamily="2" charset="-122"/>
              </a:rPr>
              <a:t>七、实训条件</a:t>
            </a:r>
          </a:p>
        </p:txBody>
      </p:sp>
      <p:sp>
        <p:nvSpPr>
          <p:cNvPr id="100" name="文本框 99"/>
          <p:cNvSpPr txBox="1"/>
          <p:nvPr/>
        </p:nvSpPr>
        <p:spPr>
          <a:xfrm>
            <a:off x="179708" y="1484632"/>
            <a:ext cx="8804275" cy="2246769"/>
          </a:xfrm>
          <a:prstGeom prst="rect">
            <a:avLst/>
          </a:prstGeom>
          <a:noFill/>
          <a:ln w="9525">
            <a:noFill/>
          </a:ln>
        </p:spPr>
        <p:txBody>
          <a:bodyPr wrap="square">
            <a:spAutoFit/>
          </a:bodyPr>
          <a:lstStyle/>
          <a:p>
            <a:pPr indent="304792"/>
            <a:r>
              <a:rPr lang="en-US" altLang="zh-CN" sz="2000" b="1" dirty="0">
                <a:solidFill>
                  <a:srgbClr val="000099"/>
                </a:solidFill>
                <a:latin typeface="+mn-ea"/>
                <a:cs typeface="+mn-ea"/>
              </a:rPr>
              <a:t>  </a:t>
            </a:r>
            <a:r>
              <a:rPr lang="zh-CN" altLang="en-US" sz="2000" b="1" dirty="0">
                <a:solidFill>
                  <a:srgbClr val="000099"/>
                </a:solidFill>
                <a:latin typeface="微软雅黑" panose="020B0503020204020204" pitchFamily="34" charset="-122"/>
                <a:ea typeface="微软雅黑" panose="020B0503020204020204" pitchFamily="34" charset="-122"/>
                <a:cs typeface="微软雅黑" panose="020B0503020204020204" pitchFamily="34" charset="-122"/>
              </a:rPr>
              <a:t>汽车专业现有实训建筑面积1800平方米，近年来设备资金总投入达1080余万元，建成包括新能源汽车实训中心、比亚迪新能源E5一站式实训中心、汽车检测与维修实训中心、整车维护中心、汽车钣喷中心、汽车发动机检修实训室、发动机整机拆装实训室、汽车底盘检修实训室、汽车电器维修实训室、汽车维修仿真实训室、交通安全实训室、低压电工实训室等十多个实训室。实验设备精良，构建了以汽车生产、使用、维护、检测、评估、修理能力要求为主线的课程体系。</a:t>
            </a:r>
          </a:p>
        </p:txBody>
      </p:sp>
      <p:pic>
        <p:nvPicPr>
          <p:cNvPr id="2" name="图片 1" descr="0CB01E37408F7B0BD49844319D970F12"/>
          <p:cNvPicPr>
            <a:picLocks noChangeAspect="1"/>
          </p:cNvPicPr>
          <p:nvPr/>
        </p:nvPicPr>
        <p:blipFill>
          <a:blip r:embed="rId2"/>
          <a:stretch>
            <a:fillRect/>
          </a:stretch>
        </p:blipFill>
        <p:spPr>
          <a:xfrm>
            <a:off x="323851" y="3729991"/>
            <a:ext cx="4019551" cy="3014980"/>
          </a:xfrm>
          <a:prstGeom prst="rect">
            <a:avLst/>
          </a:prstGeom>
        </p:spPr>
      </p:pic>
      <p:pic>
        <p:nvPicPr>
          <p:cNvPr id="3" name="图片 2" descr="349E9262FAFA19CF8E17A90270D5CBF9"/>
          <p:cNvPicPr>
            <a:picLocks noChangeAspect="1"/>
          </p:cNvPicPr>
          <p:nvPr/>
        </p:nvPicPr>
        <p:blipFill>
          <a:blip r:embed="rId3"/>
          <a:stretch>
            <a:fillRect/>
          </a:stretch>
        </p:blipFill>
        <p:spPr>
          <a:xfrm>
            <a:off x="4500247" y="3729991"/>
            <a:ext cx="4019551" cy="3014980"/>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N4A6224"/>
          <p:cNvPicPr>
            <a:picLocks noChangeAspect="1"/>
          </p:cNvPicPr>
          <p:nvPr/>
        </p:nvPicPr>
        <p:blipFill>
          <a:blip r:embed="rId3"/>
          <a:stretch>
            <a:fillRect/>
          </a:stretch>
        </p:blipFill>
        <p:spPr>
          <a:xfrm>
            <a:off x="163198" y="936628"/>
            <a:ext cx="4344035" cy="2896235"/>
          </a:xfrm>
          <a:prstGeom prst="rect">
            <a:avLst/>
          </a:prstGeom>
        </p:spPr>
      </p:pic>
      <p:pic>
        <p:nvPicPr>
          <p:cNvPr id="3" name="图片 2" descr="IMG_20190702_100753"/>
          <p:cNvPicPr>
            <a:picLocks noChangeAspect="1"/>
          </p:cNvPicPr>
          <p:nvPr/>
        </p:nvPicPr>
        <p:blipFill>
          <a:blip r:embed="rId4"/>
          <a:stretch>
            <a:fillRect/>
          </a:stretch>
        </p:blipFill>
        <p:spPr>
          <a:xfrm>
            <a:off x="4676778" y="936626"/>
            <a:ext cx="4217035" cy="2877820"/>
          </a:xfrm>
          <a:prstGeom prst="rect">
            <a:avLst/>
          </a:prstGeom>
        </p:spPr>
      </p:pic>
      <p:pic>
        <p:nvPicPr>
          <p:cNvPr id="4" name="图片 3" descr="IMG_20190702_103954"/>
          <p:cNvPicPr>
            <a:picLocks noChangeAspect="1"/>
          </p:cNvPicPr>
          <p:nvPr/>
        </p:nvPicPr>
        <p:blipFill>
          <a:blip r:embed="rId5"/>
          <a:stretch>
            <a:fillRect/>
          </a:stretch>
        </p:blipFill>
        <p:spPr>
          <a:xfrm>
            <a:off x="4676775" y="3980181"/>
            <a:ext cx="4216400" cy="2877820"/>
          </a:xfrm>
          <a:prstGeom prst="rect">
            <a:avLst/>
          </a:prstGeom>
        </p:spPr>
      </p:pic>
      <p:pic>
        <p:nvPicPr>
          <p:cNvPr id="6" name="图片 5">
            <a:extLst>
              <a:ext uri="{FF2B5EF4-FFF2-40B4-BE49-F238E27FC236}">
                <a16:creationId xmlns:a16="http://schemas.microsoft.com/office/drawing/2014/main" id="{CBF87E16-EA6E-4CCB-8EC1-1ED349F9E6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199" y="3980182"/>
            <a:ext cx="4304031" cy="2877819"/>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1/AppData/Local/Temp/kaimatting/20200627212433/output_aiMatting_20200627212438.pngoutput_aiMatting_20200627212438"/>
          <p:cNvPicPr>
            <a:picLocks noChangeAspect="1"/>
          </p:cNvPicPr>
          <p:nvPr/>
        </p:nvPicPr>
        <p:blipFill>
          <a:blip r:embed="rId3"/>
          <a:stretch>
            <a:fillRect/>
          </a:stretch>
        </p:blipFill>
        <p:spPr>
          <a:xfrm>
            <a:off x="1031243" y="967108"/>
            <a:ext cx="3517265" cy="2351405"/>
          </a:xfrm>
          <a:prstGeom prst="rect">
            <a:avLst/>
          </a:prstGeom>
        </p:spPr>
      </p:pic>
      <p:pic>
        <p:nvPicPr>
          <p:cNvPr id="7" name="图片 6" descr="C:/Users/ADMINI~1/AppData/Local/Temp/kaimatting/20200627212359/output_aiMatting_20200627212408.pngoutput_aiMatting_20200627212408"/>
          <p:cNvPicPr>
            <a:picLocks noChangeAspect="1"/>
          </p:cNvPicPr>
          <p:nvPr/>
        </p:nvPicPr>
        <p:blipFill>
          <a:blip r:embed="rId4"/>
          <a:stretch>
            <a:fillRect/>
          </a:stretch>
        </p:blipFill>
        <p:spPr>
          <a:xfrm>
            <a:off x="1031876" y="3455673"/>
            <a:ext cx="3516631" cy="2351405"/>
          </a:xfrm>
          <a:prstGeom prst="rect">
            <a:avLst/>
          </a:prstGeom>
        </p:spPr>
      </p:pic>
      <p:pic>
        <p:nvPicPr>
          <p:cNvPr id="6" name="图片 5" descr="C:/Users/ADMINI~1/AppData/Local/Temp/kaimatting/20200627212414/output_aiMatting_20200627212419.pngoutput_aiMatting_20200627212419"/>
          <p:cNvPicPr>
            <a:picLocks noChangeAspect="1"/>
          </p:cNvPicPr>
          <p:nvPr/>
        </p:nvPicPr>
        <p:blipFill>
          <a:blip r:embed="rId5"/>
          <a:stretch>
            <a:fillRect/>
          </a:stretch>
        </p:blipFill>
        <p:spPr>
          <a:xfrm>
            <a:off x="4632326" y="976631"/>
            <a:ext cx="3502660" cy="2341880"/>
          </a:xfrm>
          <a:prstGeom prst="rect">
            <a:avLst/>
          </a:prstGeom>
        </p:spPr>
      </p:pic>
      <p:pic>
        <p:nvPicPr>
          <p:cNvPr id="3" name="图片 2" descr="C:/Users/ADMINI~1/AppData/Local/Temp/kaimatting/20200627212424/output_aiMatting_20200627212429.pngoutput_aiMatting_20200627212429"/>
          <p:cNvPicPr>
            <a:picLocks noChangeAspect="1"/>
          </p:cNvPicPr>
          <p:nvPr/>
        </p:nvPicPr>
        <p:blipFill>
          <a:blip r:embed="rId6"/>
          <a:stretch>
            <a:fillRect/>
          </a:stretch>
        </p:blipFill>
        <p:spPr>
          <a:xfrm>
            <a:off x="4646295" y="3455674"/>
            <a:ext cx="3474720" cy="23234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22" presetClass="exit" presetSubtype="4" fill="hold" nodeType="withEffect">
                                  <p:stCondLst>
                                    <p:cond delay="0"/>
                                  </p:stCondLst>
                                  <p:childTnLst>
                                    <p:animEffect transition="out" filter="wipe(down)">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par>
                          <p:cTn id="21" fill="hold">
                            <p:stCondLst>
                              <p:cond delay="500"/>
                            </p:stCondLst>
                            <p:childTnLst>
                              <p:par>
                                <p:cTn id="22" presetID="22" presetClass="exit" presetSubtype="4" fill="hold" nodeType="afterEffect">
                                  <p:stCondLst>
                                    <p:cond delay="0"/>
                                  </p:stCondLst>
                                  <p:childTnLst>
                                    <p:animEffect transition="out" filter="wipe(down)">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1000"/>
                            </p:stCondLst>
                            <p:childTnLst>
                              <p:par>
                                <p:cTn id="26" presetID="22" presetClass="exit" presetSubtype="4" fill="hold" nodeType="afterEffect">
                                  <p:stCondLst>
                                    <p:cond delay="0"/>
                                  </p:stCondLst>
                                  <p:childTnLst>
                                    <p:animEffect transition="out" filter="wipe(down)">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472283" y="908721"/>
            <a:ext cx="3522841" cy="438580"/>
          </a:xfrm>
          <a:prstGeom prst="rect">
            <a:avLst/>
          </a:prstGeom>
          <a:ln w="12700">
            <a:miter lim="400000"/>
          </a:ln>
        </p:spPr>
        <p:txBody>
          <a:bodyPr wrap="square" lIns="34289" tIns="34289" rIns="34289" bIns="34289">
            <a:spAutoFit/>
          </a:bodyPr>
          <a:lstStyle>
            <a:lvl1pPr>
              <a:defRPr sz="4800" b="1">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a:spcBef>
                <a:spcPct val="50000"/>
              </a:spcBef>
            </a:pPr>
            <a:r>
              <a:rPr lang="zh-CN" altLang="en-US" sz="2400" dirty="0">
                <a:solidFill>
                  <a:srgbClr val="990033"/>
                </a:solidFill>
                <a:sym typeface="+mn-ea"/>
              </a:rPr>
              <a:t>八、职业发展</a:t>
            </a:r>
          </a:p>
        </p:txBody>
      </p:sp>
      <p:sp>
        <p:nvSpPr>
          <p:cNvPr id="60" name="Shape 60"/>
          <p:cNvSpPr/>
          <p:nvPr/>
        </p:nvSpPr>
        <p:spPr>
          <a:xfrm>
            <a:off x="285754" y="1143003"/>
            <a:ext cx="47625" cy="238125"/>
          </a:xfrm>
          <a:prstGeom prst="rect">
            <a:avLst/>
          </a:prstGeom>
          <a:solidFill>
            <a:srgbClr val="3385FF"/>
          </a:solidFill>
          <a:ln w="12700">
            <a:miter lim="400000"/>
          </a:ln>
        </p:spPr>
        <p:txBody>
          <a:bodyPr lIns="34289" tIns="34289" rIns="34289" bIns="34289" anchor="ctr"/>
          <a:lstStyle/>
          <a:p>
            <a:pPr algn="ctr" defTabSz="584185">
              <a:defRPr sz="7000">
                <a:solidFill>
                  <a:srgbClr val="FFFFFF"/>
                </a:solidFill>
                <a:latin typeface="Lantinghei SC Extralight"/>
                <a:ea typeface="Lantinghei SC Extralight"/>
                <a:cs typeface="Lantinghei SC Extralight"/>
                <a:sym typeface="Lantinghei SC Extralight"/>
              </a:defRPr>
            </a:pPr>
            <a:endParaRPr sz="2625"/>
          </a:p>
        </p:txBody>
      </p:sp>
      <p:pic>
        <p:nvPicPr>
          <p:cNvPr id="5" name="图片 4"/>
          <p:cNvPicPr>
            <a:picLocks noChangeAspect="1"/>
          </p:cNvPicPr>
          <p:nvPr/>
        </p:nvPicPr>
        <p:blipFill>
          <a:blip r:embed="rId3"/>
          <a:stretch>
            <a:fillRect/>
          </a:stretch>
        </p:blipFill>
        <p:spPr>
          <a:xfrm>
            <a:off x="104279" y="1652836"/>
            <a:ext cx="8873217" cy="3551371"/>
          </a:xfrm>
          <a:prstGeom prst="rect">
            <a:avLst/>
          </a:prstGeom>
        </p:spPr>
      </p:pic>
      <p:pic>
        <p:nvPicPr>
          <p:cNvPr id="3" name="图片 2"/>
          <p:cNvPicPr>
            <a:picLocks noChangeAspect="1"/>
          </p:cNvPicPr>
          <p:nvPr/>
        </p:nvPicPr>
        <p:blipFill>
          <a:blip r:embed="rId4"/>
          <a:stretch>
            <a:fillRect/>
          </a:stretch>
        </p:blipFill>
        <p:spPr>
          <a:xfrm>
            <a:off x="4113420" y="3220282"/>
            <a:ext cx="838200" cy="491987"/>
          </a:xfrm>
          <a:prstGeom prst="rect">
            <a:avLst/>
          </a:prstGeom>
        </p:spPr>
      </p:pic>
      <p:pic>
        <p:nvPicPr>
          <p:cNvPr id="6" name="图片 5"/>
          <p:cNvPicPr>
            <a:picLocks noChangeAspect="1"/>
          </p:cNvPicPr>
          <p:nvPr/>
        </p:nvPicPr>
        <p:blipFill>
          <a:blip r:embed="rId5"/>
          <a:stretch>
            <a:fillRect/>
          </a:stretch>
        </p:blipFill>
        <p:spPr>
          <a:xfrm>
            <a:off x="438463" y="2870626"/>
            <a:ext cx="657329" cy="433073"/>
          </a:xfrm>
          <a:prstGeom prst="rect">
            <a:avLst/>
          </a:prstGeom>
        </p:spPr>
      </p:pic>
      <p:sp>
        <p:nvSpPr>
          <p:cNvPr id="7" name="文本框 6"/>
          <p:cNvSpPr txBox="1"/>
          <p:nvPr/>
        </p:nvSpPr>
        <p:spPr>
          <a:xfrm>
            <a:off x="524646" y="2816547"/>
            <a:ext cx="657329" cy="4850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351" dirty="0">
                <a:solidFill>
                  <a:srgbClr val="000000"/>
                </a:solidFill>
                <a:latin typeface="+mj-lt"/>
                <a:ea typeface="+mj-ea"/>
                <a:cs typeface="+mj-cs"/>
                <a:sym typeface="Calibri" panose="020F0502020204030204"/>
              </a:rPr>
              <a:t>传统</a:t>
            </a:r>
            <a:endParaRPr lang="en-US" altLang="zh-CN" sz="1351" dirty="0">
              <a:solidFill>
                <a:srgbClr val="000000"/>
              </a:solidFill>
              <a:latin typeface="+mj-lt"/>
              <a:ea typeface="+mj-ea"/>
              <a:cs typeface="+mj-cs"/>
              <a:sym typeface="Calibri" panose="020F0502020204030204"/>
            </a:endParaRPr>
          </a:p>
          <a:p>
            <a:pPr defTabSz="1828754" hangingPunct="0"/>
            <a:r>
              <a:rPr lang="zh-CN" altLang="en-US" sz="1351" dirty="0">
                <a:solidFill>
                  <a:srgbClr val="000000"/>
                </a:solidFill>
                <a:latin typeface="+mj-lt"/>
                <a:ea typeface="+mj-ea"/>
                <a:cs typeface="+mj-cs"/>
                <a:sym typeface="Calibri" panose="020F0502020204030204"/>
              </a:rPr>
              <a:t>车企</a:t>
            </a:r>
          </a:p>
        </p:txBody>
      </p:sp>
      <p:sp>
        <p:nvSpPr>
          <p:cNvPr id="15" name="矩形 14"/>
          <p:cNvSpPr/>
          <p:nvPr/>
        </p:nvSpPr>
        <p:spPr>
          <a:xfrm>
            <a:off x="6174744" y="4070985"/>
            <a:ext cx="1379000" cy="2531460"/>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mj-cs"/>
                <a:sym typeface="Calibri" panose="020F0502020204030204"/>
              </a:rPr>
              <a:t>无人驾驶事故认定员</a:t>
            </a:r>
            <a:endParaRPr lang="en-US" altLang="zh-CN" sz="1600" dirty="0">
              <a:solidFill>
                <a:schemeClr val="tx2"/>
              </a:solidFill>
              <a:latin typeface="微软雅黑" panose="020B0503020204020204" pitchFamily="34" charset="-122"/>
              <a:ea typeface="微软雅黑" panose="020B0503020204020204" pitchFamily="34" charset="-122"/>
              <a:cs typeface="+mj-cs"/>
              <a:sym typeface="Calibri" panose="020F0502020204030204"/>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rPr>
              <a:t>智能网联车测试员</a:t>
            </a:r>
            <a:endParaRPr lang="en-US" altLang="zh-CN" sz="1600" dirty="0">
              <a:solidFill>
                <a:schemeClr val="tx2"/>
              </a:solidFill>
              <a:latin typeface="微软雅黑" panose="020B0503020204020204" pitchFamily="34" charset="-122"/>
              <a:ea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rPr>
              <a:t>无人驾驶安全评估</a:t>
            </a:r>
            <a:endParaRPr lang="en-US" altLang="zh-CN" sz="1600" dirty="0">
              <a:solidFill>
                <a:schemeClr val="tx2"/>
              </a:solidFill>
              <a:latin typeface="微软雅黑" panose="020B0503020204020204" pitchFamily="34" charset="-122"/>
              <a:ea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rPr>
              <a:t>无人驾驶理赔顾问</a:t>
            </a:r>
            <a:endParaRPr lang="en-US" altLang="zh-CN" sz="1600" dirty="0">
              <a:solidFill>
                <a:schemeClr val="tx2"/>
              </a:solidFill>
              <a:latin typeface="微软雅黑" panose="020B0503020204020204" pitchFamily="34" charset="-122"/>
              <a:ea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rPr>
              <a:t>无人驾驶政策法规制定员</a:t>
            </a:r>
            <a:endParaRPr lang="zh-CN" altLang="en-US" sz="1600" dirty="0">
              <a:solidFill>
                <a:schemeClr val="tx2"/>
              </a:solidFill>
              <a:latin typeface="微软雅黑" panose="020B0503020204020204" pitchFamily="34" charset="-122"/>
              <a:ea typeface="微软雅黑" panose="020B0503020204020204" pitchFamily="34" charset="-122"/>
              <a:sym typeface="Calibri" panose="020F0502020204030204"/>
            </a:endParaRPr>
          </a:p>
        </p:txBody>
      </p:sp>
      <p:sp>
        <p:nvSpPr>
          <p:cNvPr id="16" name="矩形 15"/>
          <p:cNvSpPr/>
          <p:nvPr/>
        </p:nvSpPr>
        <p:spPr>
          <a:xfrm>
            <a:off x="6174688" y="1798642"/>
            <a:ext cx="1379055" cy="277125"/>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endParaRPr lang="zh-CN" altLang="en-US" sz="1351" dirty="0">
              <a:solidFill>
                <a:srgbClr val="000000"/>
              </a:solidFill>
              <a:latin typeface="+mj-lt"/>
              <a:ea typeface="+mj-ea"/>
              <a:cs typeface="+mj-cs"/>
              <a:sym typeface="Calibri" panose="020F0502020204030204"/>
            </a:endParaRPr>
          </a:p>
        </p:txBody>
      </p:sp>
      <p:sp>
        <p:nvSpPr>
          <p:cNvPr id="17" name="矩形 16"/>
          <p:cNvSpPr/>
          <p:nvPr/>
        </p:nvSpPr>
        <p:spPr>
          <a:xfrm>
            <a:off x="3439969" y="2451026"/>
            <a:ext cx="973895" cy="500135"/>
          </a:xfrm>
          <a:prstGeom prst="rect">
            <a:avLst/>
          </a:prstGeom>
          <a:solidFill>
            <a:srgbClr val="A7B8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400" b="1" dirty="0">
                <a:latin typeface="微软雅黑" panose="020B0503020204020204" pitchFamily="34" charset="-122"/>
                <a:ea typeface="微软雅黑" panose="020B0503020204020204" pitchFamily="34" charset="-122"/>
              </a:rPr>
              <a:t>智能网联汽车技术支持</a:t>
            </a:r>
            <a:endParaRPr lang="en-US" altLang="zh-CN" sz="1400" b="1" dirty="0">
              <a:latin typeface="微软雅黑" panose="020B0503020204020204" pitchFamily="34" charset="-122"/>
              <a:ea typeface="微软雅黑" panose="020B0503020204020204" pitchFamily="34" charset="-122"/>
            </a:endParaRPr>
          </a:p>
        </p:txBody>
      </p:sp>
      <p:sp>
        <p:nvSpPr>
          <p:cNvPr id="18" name="矩形 17"/>
          <p:cNvSpPr/>
          <p:nvPr/>
        </p:nvSpPr>
        <p:spPr>
          <a:xfrm>
            <a:off x="3524919" y="3979817"/>
            <a:ext cx="829503" cy="500135"/>
          </a:xfrm>
          <a:prstGeom prst="rect">
            <a:avLst/>
          </a:prstGeom>
          <a:solidFill>
            <a:srgbClr val="8A9CB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400" b="1" dirty="0">
                <a:latin typeface="微软雅黑" panose="020B0503020204020204" pitchFamily="34" charset="-122"/>
                <a:ea typeface="微软雅黑" panose="020B0503020204020204" pitchFamily="34" charset="-122"/>
              </a:rPr>
              <a:t>主机智能网联车部</a:t>
            </a:r>
            <a:endParaRPr lang="zh-CN" altLang="en-US" sz="1400" b="1" dirty="0">
              <a:solidFill>
                <a:srgbClr val="000000"/>
              </a:solidFill>
              <a:latin typeface="微软雅黑" panose="020B0503020204020204" pitchFamily="34" charset="-122"/>
              <a:ea typeface="微软雅黑" panose="020B0503020204020204" pitchFamily="34" charset="-122"/>
              <a:cs typeface="+mj-cs"/>
              <a:sym typeface="Calibri" panose="020F0502020204030204"/>
            </a:endParaRPr>
          </a:p>
        </p:txBody>
      </p:sp>
      <p:sp>
        <p:nvSpPr>
          <p:cNvPr id="19" name="矩形 18"/>
          <p:cNvSpPr/>
          <p:nvPr/>
        </p:nvSpPr>
        <p:spPr>
          <a:xfrm>
            <a:off x="4626771" y="3935760"/>
            <a:ext cx="936205" cy="500135"/>
          </a:xfrm>
          <a:prstGeom prst="rect">
            <a:avLst/>
          </a:prstGeom>
          <a:solidFill>
            <a:srgbClr val="A7B8D4"/>
          </a:solidFill>
          <a:ln w="25400" cap="flat">
            <a:solidFill>
              <a:srgbClr val="A7B8D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400" b="1" dirty="0">
                <a:solidFill>
                  <a:srgbClr val="000000"/>
                </a:solidFill>
                <a:latin typeface="微软雅黑" panose="020B0503020204020204" pitchFamily="34" charset="-122"/>
                <a:ea typeface="微软雅黑" panose="020B0503020204020204" pitchFamily="34" charset="-122"/>
                <a:cs typeface="+mj-cs"/>
                <a:sym typeface="Calibri" panose="020F0502020204030204"/>
              </a:rPr>
              <a:t>智能网联车新技术</a:t>
            </a:r>
          </a:p>
        </p:txBody>
      </p:sp>
      <p:sp>
        <p:nvSpPr>
          <p:cNvPr id="20" name="矩形 19"/>
          <p:cNvSpPr/>
          <p:nvPr/>
        </p:nvSpPr>
        <p:spPr>
          <a:xfrm>
            <a:off x="4712659" y="2440095"/>
            <a:ext cx="838200" cy="500135"/>
          </a:xfrm>
          <a:prstGeom prst="rect">
            <a:avLst/>
          </a:prstGeom>
          <a:solidFill>
            <a:srgbClr val="8A9CB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400" b="1" dirty="0">
                <a:latin typeface="微软雅黑" panose="020B0503020204020204" pitchFamily="34" charset="-122"/>
                <a:ea typeface="微软雅黑" panose="020B0503020204020204" pitchFamily="34" charset="-122"/>
              </a:rPr>
              <a:t>故障诊断维修</a:t>
            </a:r>
            <a:endParaRPr lang="zh-CN" altLang="en-US" sz="1400" b="1" dirty="0">
              <a:solidFill>
                <a:srgbClr val="000000"/>
              </a:solidFill>
              <a:latin typeface="微软雅黑" panose="020B0503020204020204" pitchFamily="34" charset="-122"/>
              <a:ea typeface="微软雅黑" panose="020B0503020204020204" pitchFamily="34" charset="-122"/>
              <a:cs typeface="+mj-cs"/>
              <a:sym typeface="Calibri" panose="020F0502020204030204"/>
            </a:endParaRPr>
          </a:p>
        </p:txBody>
      </p:sp>
      <p:sp>
        <p:nvSpPr>
          <p:cNvPr id="13" name="椭圆 12"/>
          <p:cNvSpPr/>
          <p:nvPr/>
        </p:nvSpPr>
        <p:spPr>
          <a:xfrm>
            <a:off x="285754" y="3473813"/>
            <a:ext cx="829503" cy="682006"/>
          </a:xfrm>
          <a:prstGeom prst="ellipse">
            <a:avLst/>
          </a:prstGeom>
          <a:solidFill>
            <a:srgbClr val="A7B8D4"/>
          </a:solidFill>
          <a:ln w="25400" cap="flat">
            <a:solidFill>
              <a:srgbClr val="A7B8D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351" dirty="0">
                <a:solidFill>
                  <a:srgbClr val="000000"/>
                </a:solidFill>
                <a:latin typeface="+mj-lt"/>
                <a:ea typeface="+mj-ea"/>
                <a:cs typeface="+mj-cs"/>
                <a:sym typeface="Calibri" panose="020F0502020204030204"/>
              </a:rPr>
              <a:t>传统汽车电子</a:t>
            </a:r>
          </a:p>
        </p:txBody>
      </p:sp>
      <p:sp>
        <p:nvSpPr>
          <p:cNvPr id="26" name="椭圆 25"/>
          <p:cNvSpPr/>
          <p:nvPr/>
        </p:nvSpPr>
        <p:spPr>
          <a:xfrm>
            <a:off x="7897493" y="3436315"/>
            <a:ext cx="838200" cy="779564"/>
          </a:xfrm>
          <a:prstGeom prst="ellipse">
            <a:avLst/>
          </a:prstGeom>
          <a:solidFill>
            <a:srgbClr val="A7B8D4"/>
          </a:solidFill>
          <a:ln w="25400" cap="flat">
            <a:solidFill>
              <a:srgbClr val="A7B8D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051" dirty="0">
                <a:solidFill>
                  <a:srgbClr val="000000"/>
                </a:solidFill>
                <a:latin typeface="+mj-lt"/>
                <a:ea typeface="+mj-ea"/>
                <a:cs typeface="+mj-cs"/>
                <a:sym typeface="Calibri" panose="020F0502020204030204"/>
              </a:rPr>
              <a:t>智能网联车电子</a:t>
            </a:r>
          </a:p>
        </p:txBody>
      </p:sp>
      <p:sp>
        <p:nvSpPr>
          <p:cNvPr id="22" name="矩形 21"/>
          <p:cNvSpPr/>
          <p:nvPr/>
        </p:nvSpPr>
        <p:spPr>
          <a:xfrm>
            <a:off x="7948953" y="2810476"/>
            <a:ext cx="725975" cy="485003"/>
          </a:xfrm>
          <a:prstGeom prst="rect">
            <a:avLst/>
          </a:prstGeom>
          <a:solidFill>
            <a:srgbClr val="96A8C7"/>
          </a:solidFill>
          <a:ln w="25400" cap="flat">
            <a:solidFill>
              <a:srgbClr val="96A8C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351" dirty="0">
                <a:solidFill>
                  <a:srgbClr val="000000"/>
                </a:solidFill>
                <a:latin typeface="+mj-lt"/>
                <a:ea typeface="+mj-ea"/>
                <a:cs typeface="+mj-cs"/>
                <a:sym typeface="Calibri" panose="020F0502020204030204"/>
              </a:rPr>
              <a:t>智能网联车</a:t>
            </a:r>
          </a:p>
        </p:txBody>
      </p:sp>
      <p:sp>
        <p:nvSpPr>
          <p:cNvPr id="33" name="矩形 32"/>
          <p:cNvSpPr/>
          <p:nvPr/>
        </p:nvSpPr>
        <p:spPr>
          <a:xfrm>
            <a:off x="6155694" y="1020446"/>
            <a:ext cx="2684145" cy="1546575"/>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智能网联车传感器故障检测及维修工</a:t>
            </a:r>
            <a:endPar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辅助驾驶故障诊断工程师</a:t>
            </a:r>
            <a:endPar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远程诊断工程师</a:t>
            </a:r>
            <a:endPar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汽车嵌入式故障诊断</a:t>
            </a:r>
            <a:endPar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智能网联车</a:t>
            </a:r>
            <a:r>
              <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IPC</a:t>
            </a:r>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故障诊断分析</a:t>
            </a:r>
          </a:p>
        </p:txBody>
      </p:sp>
      <p:sp>
        <p:nvSpPr>
          <p:cNvPr id="31" name="矩形 30"/>
          <p:cNvSpPr/>
          <p:nvPr/>
        </p:nvSpPr>
        <p:spPr>
          <a:xfrm>
            <a:off x="1043755" y="4185828"/>
            <a:ext cx="2122465" cy="1300354"/>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传感器设备前装</a:t>
            </a:r>
            <a:r>
              <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后装技术员</a:t>
            </a:r>
            <a:endPar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高级辅助驾驶改装技师</a:t>
            </a:r>
            <a:endPar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智能网联车功能测试员</a:t>
            </a:r>
            <a:endPar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智能网联车质量评估员</a:t>
            </a:r>
            <a:endPar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endParaRPr>
          </a:p>
        </p:txBody>
      </p:sp>
      <p:sp>
        <p:nvSpPr>
          <p:cNvPr id="32" name="矩形 31"/>
          <p:cNvSpPr/>
          <p:nvPr/>
        </p:nvSpPr>
        <p:spPr>
          <a:xfrm>
            <a:off x="862758" y="1336801"/>
            <a:ext cx="2324735" cy="1300354"/>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r>
              <a:rPr lang="zh-CN" altLang="en-US" sz="1600" dirty="0">
                <a:solidFill>
                  <a:schemeClr val="tx2"/>
                </a:solidFill>
                <a:latin typeface="微软雅黑" panose="020B0503020204020204" pitchFamily="34" charset="-122"/>
                <a:ea typeface="微软雅黑" panose="020B0503020204020204" pitchFamily="34" charset="-122"/>
              </a:rPr>
              <a:t>智能网联车技术研发</a:t>
            </a:r>
            <a:endParaRPr lang="en-US" altLang="zh-CN" sz="1600" dirty="0">
              <a:solidFill>
                <a:schemeClr val="tx2"/>
              </a:solidFill>
              <a:latin typeface="微软雅黑" panose="020B0503020204020204" pitchFamily="34" charset="-122"/>
              <a:ea typeface="微软雅黑" panose="020B0503020204020204" pitchFamily="34" charset="-122"/>
            </a:endParaRPr>
          </a:p>
          <a:p>
            <a:r>
              <a:rPr lang="zh-CN" altLang="en-US" sz="1600" dirty="0">
                <a:solidFill>
                  <a:schemeClr val="tx2"/>
                </a:solidFill>
                <a:latin typeface="微软雅黑" panose="020B0503020204020204" pitchFamily="34" charset="-122"/>
                <a:ea typeface="微软雅黑" panose="020B0503020204020204" pitchFamily="34" charset="-122"/>
              </a:rPr>
              <a:t>智能网联车</a:t>
            </a:r>
            <a:r>
              <a:rPr lang="zh-CN" altLang="en-US" sz="1600" dirty="0">
                <a:solidFill>
                  <a:schemeClr val="tx2"/>
                </a:solidFill>
                <a:latin typeface="微软雅黑" panose="020B0503020204020204" pitchFamily="34" charset="-122"/>
                <a:ea typeface="微软雅黑" panose="020B0503020204020204" pitchFamily="34" charset="-122"/>
                <a:cs typeface="+mj-cs"/>
                <a:sym typeface="Calibri" panose="020F0502020204030204"/>
              </a:rPr>
              <a:t>售前工程师</a:t>
            </a:r>
            <a:endParaRPr lang="en-US" altLang="zh-CN" sz="1600" dirty="0">
              <a:solidFill>
                <a:schemeClr val="tx2"/>
              </a:solidFill>
              <a:latin typeface="微软雅黑" panose="020B0503020204020204" pitchFamily="34" charset="-122"/>
              <a:ea typeface="微软雅黑" panose="020B0503020204020204" pitchFamily="34" charset="-122"/>
            </a:endParaRPr>
          </a:p>
          <a:p>
            <a:r>
              <a:rPr lang="zh-CN" altLang="en-US" sz="1600" dirty="0">
                <a:solidFill>
                  <a:schemeClr val="tx2"/>
                </a:solidFill>
                <a:latin typeface="微软雅黑" panose="020B0503020204020204" pitchFamily="34" charset="-122"/>
                <a:ea typeface="微软雅黑" panose="020B0503020204020204" pitchFamily="34" charset="-122"/>
              </a:rPr>
              <a:t>智能网联车售后工程师</a:t>
            </a:r>
            <a:endParaRPr lang="en-US" altLang="zh-CN" sz="1600" dirty="0">
              <a:solidFill>
                <a:schemeClr val="tx2"/>
              </a:solidFill>
              <a:latin typeface="微软雅黑" panose="020B0503020204020204" pitchFamily="34" charset="-122"/>
              <a:ea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rPr>
              <a:t>智能网联车销售员</a:t>
            </a:r>
            <a:endParaRPr lang="en-US" altLang="zh-CN" sz="1600" dirty="0">
              <a:solidFill>
                <a:schemeClr val="tx2"/>
              </a:solidFill>
              <a:latin typeface="微软雅黑" panose="020B0503020204020204" pitchFamily="34" charset="-122"/>
              <a:ea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rPr>
              <a:t>高级辅助驾驶技术支持</a:t>
            </a:r>
          </a:p>
        </p:txBody>
      </p:sp>
      <p:sp>
        <p:nvSpPr>
          <p:cNvPr id="34" name="矩形 33"/>
          <p:cNvSpPr/>
          <p:nvPr/>
        </p:nvSpPr>
        <p:spPr>
          <a:xfrm>
            <a:off x="1561545" y="3126457"/>
            <a:ext cx="1379055" cy="230959"/>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051" dirty="0">
                <a:solidFill>
                  <a:schemeClr val="tx1">
                    <a:lumMod val="65000"/>
                    <a:lumOff val="35000"/>
                  </a:schemeClr>
                </a:solidFill>
                <a:latin typeface="+mj-lt"/>
                <a:ea typeface="+mj-ea"/>
                <a:cs typeface="+mj-cs"/>
                <a:sym typeface="Calibri" panose="020F0502020204030204"/>
              </a:rPr>
              <a:t>  </a:t>
            </a:r>
            <a:endParaRPr lang="en-US" altLang="zh-CN" sz="1051" dirty="0">
              <a:solidFill>
                <a:schemeClr val="tx1">
                  <a:lumMod val="65000"/>
                  <a:lumOff val="35000"/>
                </a:schemeClr>
              </a:solidFill>
              <a:latin typeface="+mj-lt"/>
              <a:ea typeface="+mj-ea"/>
              <a:cs typeface="+mj-cs"/>
              <a:sym typeface="Calibri" panose="020F0502020204030204"/>
            </a:endParaRPr>
          </a:p>
        </p:txBody>
      </p:sp>
      <p:sp>
        <p:nvSpPr>
          <p:cNvPr id="4" name="文本框 3"/>
          <p:cNvSpPr txBox="1"/>
          <p:nvPr/>
        </p:nvSpPr>
        <p:spPr>
          <a:xfrm>
            <a:off x="3995421" y="3229611"/>
            <a:ext cx="1090931" cy="561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1828754" hangingPunct="0"/>
            <a:r>
              <a:rPr lang="zh-CN" altLang="en-US" sz="1600" b="1" dirty="0">
                <a:solidFill>
                  <a:srgbClr val="0070C0"/>
                </a:solidFill>
                <a:latin typeface="微软雅黑" panose="020B0503020204020204" pitchFamily="34" charset="-122"/>
                <a:ea typeface="微软雅黑" panose="020B0503020204020204" pitchFamily="34" charset="-122"/>
                <a:cs typeface="+mj-cs"/>
                <a:sym typeface="Calibri" panose="020F0502020204030204"/>
              </a:rPr>
              <a:t>智能网联车</a:t>
            </a:r>
            <a:endParaRPr lang="en-US" altLang="zh-CN" sz="1600" b="1" dirty="0">
              <a:solidFill>
                <a:srgbClr val="0070C0"/>
              </a:solidFill>
              <a:latin typeface="微软雅黑" panose="020B0503020204020204" pitchFamily="34" charset="-122"/>
              <a:ea typeface="微软雅黑" panose="020B0503020204020204" pitchFamily="34" charset="-122"/>
              <a:cs typeface="+mj-cs"/>
              <a:sym typeface="Calibri" panose="020F0502020204030204"/>
            </a:endParaRPr>
          </a:p>
          <a:p>
            <a:pPr algn="ctr" defTabSz="1828754" hangingPunct="0"/>
            <a:r>
              <a:rPr lang="zh-CN" altLang="en-US" sz="1600" b="1" dirty="0">
                <a:solidFill>
                  <a:srgbClr val="0070C0"/>
                </a:solidFill>
                <a:latin typeface="微软雅黑" panose="020B0503020204020204" pitchFamily="34" charset="-122"/>
                <a:ea typeface="微软雅黑" panose="020B0503020204020204" pitchFamily="34" charset="-122"/>
                <a:cs typeface="+mj-cs"/>
                <a:sym typeface="Calibri" panose="020F0502020204030204"/>
              </a:rPr>
              <a:t>人才培养</a:t>
            </a:r>
          </a:p>
        </p:txBody>
      </p:sp>
      <p:sp>
        <p:nvSpPr>
          <p:cNvPr id="23" name="矩形 22">
            <a:extLst>
              <a:ext uri="{FF2B5EF4-FFF2-40B4-BE49-F238E27FC236}">
                <a16:creationId xmlns:a16="http://schemas.microsoft.com/office/drawing/2014/main" id="{4B1CAC8F-8092-4745-811A-4EBDD5C8965B}"/>
              </a:ext>
            </a:extLst>
          </p:cNvPr>
          <p:cNvSpPr/>
          <p:nvPr/>
        </p:nvSpPr>
        <p:spPr>
          <a:xfrm>
            <a:off x="6174688" y="3104802"/>
            <a:ext cx="1379055" cy="230959"/>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051" dirty="0">
                <a:solidFill>
                  <a:schemeClr val="tx1">
                    <a:lumMod val="65000"/>
                    <a:lumOff val="35000"/>
                  </a:schemeClr>
                </a:solidFill>
                <a:latin typeface="+mj-lt"/>
                <a:ea typeface="+mj-ea"/>
                <a:cs typeface="+mj-cs"/>
                <a:sym typeface="Calibri" panose="020F0502020204030204"/>
              </a:rPr>
              <a:t>  </a:t>
            </a:r>
            <a:endParaRPr lang="en-US" altLang="zh-CN" sz="1051" dirty="0">
              <a:solidFill>
                <a:schemeClr val="tx1">
                  <a:lumMod val="65000"/>
                  <a:lumOff val="35000"/>
                </a:schemeClr>
              </a:solidFill>
              <a:latin typeface="+mj-lt"/>
              <a:ea typeface="+mj-ea"/>
              <a:cs typeface="+mj-cs"/>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文本框 5"/>
          <p:cNvSpPr txBox="1"/>
          <p:nvPr/>
        </p:nvSpPr>
        <p:spPr>
          <a:xfrm>
            <a:off x="774066" y="885825"/>
            <a:ext cx="4503739" cy="523220"/>
          </a:xfrm>
          <a:prstGeom prst="rect">
            <a:avLst/>
          </a:prstGeom>
          <a:noFill/>
          <a:ln w="9525">
            <a:noFill/>
          </a:ln>
        </p:spPr>
        <p:txBody>
          <a:bodyPr wrap="square" anchor="t">
            <a:spAutoFit/>
          </a:bodyPr>
          <a:lstStyle/>
          <a:p>
            <a:pPr>
              <a:spcBef>
                <a:spcPct val="50000"/>
              </a:spcBef>
            </a:pPr>
            <a:r>
              <a:rPr lang="zh-CN" altLang="en-US" sz="2800" b="1" dirty="0">
                <a:solidFill>
                  <a:srgbClr val="990033"/>
                </a:solidFill>
                <a:latin typeface="微软雅黑" panose="020B0503020204020204" pitchFamily="34" charset="-122"/>
                <a:ea typeface="微软雅黑" panose="020B0503020204020204" pitchFamily="34" charset="-122"/>
              </a:rPr>
              <a:t>九、学历提升</a:t>
            </a:r>
          </a:p>
        </p:txBody>
      </p:sp>
      <p:sp>
        <p:nvSpPr>
          <p:cNvPr id="50180" name="文本占位符 11266"/>
          <p:cNvSpPr>
            <a:spLocks noGrp="1"/>
          </p:cNvSpPr>
          <p:nvPr/>
        </p:nvSpPr>
        <p:spPr>
          <a:xfrm>
            <a:off x="461014" y="1302386"/>
            <a:ext cx="8221345" cy="922020"/>
          </a:xfrm>
          <a:prstGeom prst="rect">
            <a:avLst/>
          </a:prstGeom>
          <a:noFill/>
          <a:ln w="9525">
            <a:noFill/>
          </a:ln>
        </p:spPr>
        <p:txBody>
          <a:bodyPr anchor="t"/>
          <a:lstStyle/>
          <a:p>
            <a:pPr marL="1905" indent="-344797" eaLnBrk="0" hangingPunct="0">
              <a:lnSpc>
                <a:spcPct val="130000"/>
              </a:lnSpc>
              <a:spcBef>
                <a:spcPct val="20000"/>
              </a:spcBef>
              <a:buClr>
                <a:srgbClr val="0033CC"/>
              </a:buClr>
              <a:buFont typeface="Wingdings" panose="05000000000000000000" pitchFamily="2" charset="2"/>
            </a:pPr>
            <a:r>
              <a:rPr lang="zh-CN" altLang="en-US" dirty="0">
                <a:solidFill>
                  <a:srgbClr val="0066FF"/>
                </a:solidFill>
                <a:latin typeface="微软雅黑" panose="020B0503020204020204" pitchFamily="34" charset="-122"/>
                <a:ea typeface="微软雅黑" panose="020B0503020204020204" pitchFamily="34" charset="-122"/>
              </a:rPr>
              <a:t>       我们也可以通过专接本、专升本等途径，继续深造。学院和南京工业大学、南京林业大学、江苏科技大学等高校有各种对接合作。</a:t>
            </a:r>
          </a:p>
        </p:txBody>
      </p:sp>
      <p:pic>
        <p:nvPicPr>
          <p:cNvPr id="50181" name="图片 1"/>
          <p:cNvPicPr>
            <a:picLocks noChangeAspect="1"/>
          </p:cNvPicPr>
          <p:nvPr/>
        </p:nvPicPr>
        <p:blipFill>
          <a:blip r:embed="rId2"/>
          <a:stretch>
            <a:fillRect/>
          </a:stretch>
        </p:blipFill>
        <p:spPr>
          <a:xfrm>
            <a:off x="582934" y="2139636"/>
            <a:ext cx="7978775" cy="4541837"/>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文本框 21"/>
          <p:cNvSpPr/>
          <p:nvPr/>
        </p:nvSpPr>
        <p:spPr>
          <a:xfrm>
            <a:off x="1882777" y="4772025"/>
            <a:ext cx="263525" cy="523220"/>
          </a:xfrm>
          <a:prstGeom prst="rect">
            <a:avLst/>
          </a:prstGeom>
          <a:noFill/>
          <a:ln w="9525">
            <a:noFill/>
          </a:ln>
        </p:spPr>
        <p:txBody>
          <a:bodyPr anchor="t">
            <a:spAutoFit/>
          </a:bodyPr>
          <a:lstStyle/>
          <a:p>
            <a:r>
              <a:rPr lang="en-US" altLang="zh-CN" sz="2800" dirty="0">
                <a:solidFill>
                  <a:schemeClr val="bg1"/>
                </a:solidFill>
                <a:latin typeface="Segoe UI Black" pitchFamily="2" charset="0"/>
                <a:sym typeface="Segoe UI Black" pitchFamily="2" charset="0"/>
              </a:rPr>
              <a:t>4</a:t>
            </a:r>
          </a:p>
        </p:txBody>
      </p:sp>
      <p:sp>
        <p:nvSpPr>
          <p:cNvPr id="28676" name="文本框 5140"/>
          <p:cNvSpPr txBox="1"/>
          <p:nvPr/>
        </p:nvSpPr>
        <p:spPr>
          <a:xfrm>
            <a:off x="107951" y="1070621"/>
            <a:ext cx="5380039" cy="461665"/>
          </a:xfrm>
          <a:prstGeom prst="rect">
            <a:avLst/>
          </a:prstGeom>
          <a:noFill/>
          <a:ln w="9525">
            <a:noFill/>
          </a:ln>
        </p:spPr>
        <p:txBody>
          <a:bodyPr wrap="square" anchor="t">
            <a:spAutoFit/>
          </a:bodyPr>
          <a:lstStyle/>
          <a:p>
            <a:pPr>
              <a:spcBef>
                <a:spcPct val="50000"/>
              </a:spcBef>
            </a:pPr>
            <a:r>
              <a:rPr lang="zh-CN" altLang="en-US" sz="2400" b="1" dirty="0">
                <a:solidFill>
                  <a:srgbClr val="990033"/>
                </a:solidFill>
                <a:latin typeface="微软雅黑" panose="020B0503020204020204" pitchFamily="34" charset="-122"/>
                <a:ea typeface="微软雅黑" panose="020B0503020204020204" pitchFamily="34" charset="-122"/>
                <a:sym typeface="Arial" panose="020B0604020202020204" pitchFamily="34" charset="0"/>
              </a:rPr>
              <a:t>一、专业概述</a:t>
            </a:r>
          </a:p>
        </p:txBody>
      </p:sp>
      <p:sp>
        <p:nvSpPr>
          <p:cNvPr id="28677" name="矩形 5142"/>
          <p:cNvSpPr/>
          <p:nvPr/>
        </p:nvSpPr>
        <p:spPr>
          <a:xfrm>
            <a:off x="1331915" y="4920735"/>
            <a:ext cx="662361" cy="369332"/>
          </a:xfrm>
          <a:prstGeom prst="rect">
            <a:avLst/>
          </a:prstGeom>
          <a:noFill/>
          <a:ln w="9525">
            <a:noFill/>
          </a:ln>
        </p:spPr>
        <p:txBody>
          <a:bodyPr wrap="none" anchor="ctr">
            <a:spAutoFit/>
          </a:bodyPr>
          <a:lstStyle/>
          <a:p>
            <a:pPr eaLnBrk="0" hangingPunct="0"/>
            <a:r>
              <a:rPr lang="en-US" altLang="zh-CN" dirty="0">
                <a:latin typeface="Arial" panose="020B0604020202020204" pitchFamily="34" charset="0"/>
                <a:ea typeface="宋体" panose="02010600030101010101" pitchFamily="2" charset="-122"/>
              </a:rPr>
              <a:t> </a:t>
            </a:r>
            <a:r>
              <a:rPr lang="en-US" altLang="zh-CN"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sp>
        <p:nvSpPr>
          <p:cNvPr id="100" name="文本框 99"/>
          <p:cNvSpPr txBox="1"/>
          <p:nvPr/>
        </p:nvSpPr>
        <p:spPr>
          <a:xfrm>
            <a:off x="107954" y="1700532"/>
            <a:ext cx="8576945" cy="1631216"/>
          </a:xfrm>
          <a:prstGeom prst="rect">
            <a:avLst/>
          </a:prstGeom>
          <a:noFill/>
          <a:ln w="9525">
            <a:noFill/>
          </a:ln>
        </p:spPr>
        <p:txBody>
          <a:bodyPr wrap="square">
            <a:spAutoFit/>
          </a:bodyPr>
          <a:lstStyle/>
          <a:p>
            <a:r>
              <a:rPr lang="en-US" altLang="zh-CN" sz="2000" dirty="0">
                <a:solidFill>
                  <a:srgbClr val="000099"/>
                </a:solidFill>
                <a:ea typeface="黑体" panose="02010609060101010101" charset="-122"/>
              </a:rPr>
              <a:t>      </a:t>
            </a:r>
            <a:r>
              <a:rPr lang="en-US" altLang="zh-CN" sz="2000" dirty="0">
                <a:solidFill>
                  <a:srgbClr val="000099"/>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solidFill>
                  <a:srgbClr val="000099"/>
                </a:solidFill>
                <a:latin typeface="微软雅黑" panose="020B0503020204020204" pitchFamily="34" charset="-122"/>
                <a:ea typeface="微软雅黑" panose="020B0503020204020204" pitchFamily="34" charset="-122"/>
                <a:cs typeface="微软雅黑" panose="020B0503020204020204" pitchFamily="34" charset="-122"/>
              </a:rPr>
              <a:t>智能网联汽车,即ICV(全称Intelligent Connected Vehicle），是指车联网与智能车的有机联合,是搭载先进的车载传感器、控制器、执行器等装苦，并融合现代通信与网络技术，实现车与人、车、路、后台等智能信息交换共享，实现安全、舒适、节能、高效行驶,并最终可替代人来操作的新一代汽车。</a:t>
            </a:r>
          </a:p>
        </p:txBody>
      </p:sp>
      <p:pic>
        <p:nvPicPr>
          <p:cNvPr id="9" name="图片 8" descr="公路上的汽车&#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49" y="3429001"/>
            <a:ext cx="3913505" cy="2498091"/>
          </a:xfrm>
          <a:prstGeom prst="rect">
            <a:avLst/>
          </a:prstGeom>
        </p:spPr>
      </p:pic>
      <p:pic>
        <p:nvPicPr>
          <p:cNvPr id="2" name="Picture 6" descr="https://timgsa.baidu.com/timg?image&amp;quality=80&amp;size=b9999_10000&amp;sec=1597774608369&amp;di=5d0416e36052febf55226737ba6d0e85&amp;imgtype=0&amp;src=http%3A%2F%2Ffile.elecfans.com%2Fweb1%2FM00%2F97%2F92%2Fo4YBAF0QZniAQhIBAADpdVorBIM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23850" y="3429003"/>
            <a:ext cx="4011931" cy="24504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8"/>
          <p:cNvSpPr txBox="1"/>
          <p:nvPr/>
        </p:nvSpPr>
        <p:spPr>
          <a:xfrm>
            <a:off x="526752" y="1022376"/>
            <a:ext cx="7936883" cy="350096"/>
          </a:xfrm>
          <a:prstGeom prst="rect">
            <a:avLst/>
          </a:prstGeom>
          <a:noFill/>
        </p:spPr>
        <p:txBody>
          <a:bodyPr wrap="square" lIns="0" tIns="0" rIns="0" bIns="0" rtlCol="0" anchor="ctr">
            <a:spAutoFit/>
          </a:bodyPr>
          <a:lstStyle/>
          <a:p>
            <a:r>
              <a:rPr lang="zh-CN" altLang="en-US" sz="2275" dirty="0">
                <a:ea typeface="微软雅黑" panose="020B0503020204020204" pitchFamily="34" charset="-122"/>
                <a:sym typeface="Arial" panose="020B0604020202020204" pitchFamily="34" charset="0"/>
              </a:rPr>
              <a:t>未来智能网联汽车技术发展对人才需求的影响</a:t>
            </a:r>
          </a:p>
        </p:txBody>
      </p:sp>
      <p:pic>
        <p:nvPicPr>
          <p:cNvPr id="2" name="图片 1"/>
          <p:cNvPicPr>
            <a:picLocks noChangeAspect="1"/>
          </p:cNvPicPr>
          <p:nvPr/>
        </p:nvPicPr>
        <p:blipFill>
          <a:blip r:embed="rId3"/>
          <a:stretch>
            <a:fillRect/>
          </a:stretch>
        </p:blipFill>
        <p:spPr>
          <a:xfrm>
            <a:off x="252096" y="1452248"/>
            <a:ext cx="8591551" cy="39528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文本框 21"/>
          <p:cNvSpPr/>
          <p:nvPr/>
        </p:nvSpPr>
        <p:spPr>
          <a:xfrm>
            <a:off x="1882777" y="4772025"/>
            <a:ext cx="263525" cy="523220"/>
          </a:xfrm>
          <a:prstGeom prst="rect">
            <a:avLst/>
          </a:prstGeom>
          <a:noFill/>
          <a:ln w="9525">
            <a:noFill/>
          </a:ln>
        </p:spPr>
        <p:txBody>
          <a:bodyPr anchor="t">
            <a:spAutoFit/>
          </a:bodyPr>
          <a:lstStyle/>
          <a:p>
            <a:r>
              <a:rPr lang="en-US" altLang="zh-CN" sz="2800" dirty="0">
                <a:solidFill>
                  <a:schemeClr val="bg1"/>
                </a:solidFill>
                <a:latin typeface="Segoe UI Black" pitchFamily="2" charset="0"/>
                <a:sym typeface="Segoe UI Black" pitchFamily="2" charset="0"/>
              </a:rPr>
              <a:t>4</a:t>
            </a:r>
          </a:p>
        </p:txBody>
      </p:sp>
      <p:sp>
        <p:nvSpPr>
          <p:cNvPr id="30723" name="矩形 5142"/>
          <p:cNvSpPr/>
          <p:nvPr/>
        </p:nvSpPr>
        <p:spPr>
          <a:xfrm>
            <a:off x="1331915" y="4920735"/>
            <a:ext cx="662361" cy="369332"/>
          </a:xfrm>
          <a:prstGeom prst="rect">
            <a:avLst/>
          </a:prstGeom>
          <a:noFill/>
          <a:ln w="9525">
            <a:noFill/>
          </a:ln>
        </p:spPr>
        <p:txBody>
          <a:bodyPr wrap="none" anchor="ctr">
            <a:spAutoFit/>
          </a:bodyPr>
          <a:lstStyle/>
          <a:p>
            <a:pPr eaLnBrk="0" hangingPunct="0"/>
            <a:r>
              <a:rPr lang="en-US" altLang="zh-CN" dirty="0">
                <a:latin typeface="Arial" panose="020B0604020202020204" pitchFamily="34" charset="0"/>
                <a:ea typeface="宋体" panose="02010600030101010101" pitchFamily="2" charset="-122"/>
              </a:rPr>
              <a:t> </a:t>
            </a:r>
            <a:r>
              <a:rPr lang="en-US" altLang="zh-CN"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sp>
        <p:nvSpPr>
          <p:cNvPr id="30724" name="文本占位符 11266"/>
          <p:cNvSpPr>
            <a:spLocks noGrp="1"/>
          </p:cNvSpPr>
          <p:nvPr/>
        </p:nvSpPr>
        <p:spPr>
          <a:xfrm>
            <a:off x="395712" y="826138"/>
            <a:ext cx="8063125" cy="1561465"/>
          </a:xfrm>
          <a:prstGeom prst="rect">
            <a:avLst/>
          </a:prstGeom>
          <a:noFill/>
          <a:ln w="9525">
            <a:noFill/>
          </a:ln>
        </p:spPr>
        <p:txBody>
          <a:bodyPr anchor="t"/>
          <a:lstStyle/>
          <a:p>
            <a:pPr marL="1905" indent="-344797" eaLnBrk="0" hangingPunct="0">
              <a:lnSpc>
                <a:spcPct val="130000"/>
              </a:lnSpc>
              <a:spcBef>
                <a:spcPct val="20000"/>
              </a:spcBef>
              <a:buClr>
                <a:srgbClr val="0033CC"/>
              </a:buClr>
              <a:buFont typeface="Wingdings" panose="05000000000000000000" pitchFamily="2" charset="2"/>
            </a:pPr>
            <a:r>
              <a:rPr lang="zh-CN" altLang="en-US" sz="2400" b="1" dirty="0">
                <a:solidFill>
                  <a:srgbClr val="990033"/>
                </a:solidFill>
                <a:latin typeface="微软雅黑" panose="020B0503020204020204" pitchFamily="34" charset="-122"/>
                <a:ea typeface="微软雅黑" panose="020B0503020204020204" pitchFamily="34" charset="-122"/>
              </a:rPr>
              <a:t>二、专业特色：</a:t>
            </a:r>
          </a:p>
          <a:p>
            <a:pPr marL="1905" indent="-344797" eaLnBrk="0" hangingPunct="0">
              <a:lnSpc>
                <a:spcPct val="130000"/>
              </a:lnSpc>
              <a:spcBef>
                <a:spcPct val="20000"/>
              </a:spcBef>
              <a:buClr>
                <a:srgbClr val="0033CC"/>
              </a:buClr>
              <a:buFont typeface="Wingdings" panose="05000000000000000000" pitchFamily="2" charset="2"/>
            </a:pPr>
            <a:r>
              <a:rPr lang="zh-CN" altLang="en-US" sz="2400" b="1" dirty="0">
                <a:solidFill>
                  <a:srgbClr val="000099"/>
                </a:solidFill>
                <a:latin typeface="微软雅黑" panose="020B0503020204020204" pitchFamily="34" charset="-122"/>
                <a:ea typeface="微软雅黑" panose="020B0503020204020204" pitchFamily="34" charset="-122"/>
              </a:rPr>
              <a:t>   </a:t>
            </a:r>
            <a:r>
              <a:rPr lang="zh-CN" altLang="en-US" sz="2000" dirty="0">
                <a:solidFill>
                  <a:srgbClr val="000099"/>
                </a:solidFill>
                <a:ea typeface="黑体" panose="02010609060101010101" charset="-122"/>
              </a:rPr>
              <a:t>我院是淮海经济区首家开设智能网联汽车技术专业的大专院校，本专业是信息技术、汽车技术和电子技术多方面综合的专业。</a:t>
            </a:r>
            <a:endParaRPr lang="zh-CN" altLang="en-US" sz="2000" dirty="0">
              <a:solidFill>
                <a:srgbClr val="0066FF"/>
              </a:solidFill>
              <a:latin typeface="微软雅黑" panose="020B0503020204020204" pitchFamily="34" charset="-122"/>
              <a:ea typeface="微软雅黑" panose="020B0503020204020204" pitchFamily="34" charset="-122"/>
            </a:endParaRPr>
          </a:p>
          <a:p>
            <a:pPr marL="1905" indent="-344797" eaLnBrk="0" hangingPunct="0">
              <a:lnSpc>
                <a:spcPct val="130000"/>
              </a:lnSpc>
              <a:spcBef>
                <a:spcPct val="20000"/>
              </a:spcBef>
              <a:buClr>
                <a:srgbClr val="0033CC"/>
              </a:buClr>
              <a:buFont typeface="Wingdings" panose="05000000000000000000" pitchFamily="2" charset="2"/>
            </a:pPr>
            <a:endParaRPr lang="zh-CN" altLang="en-US" sz="2000" dirty="0">
              <a:solidFill>
                <a:srgbClr val="000099"/>
              </a:solidFill>
              <a:ea typeface="黑体" panose="02010609060101010101"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274" y="2519763"/>
            <a:ext cx="3528961" cy="1560647"/>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descr="图片包含 电子, 电路, 电脑, 游戏机&#10;&#10;描述已自动生成">
            <a:extLst>
              <a:ext uri="{FF2B5EF4-FFF2-40B4-BE49-F238E27FC236}">
                <a16:creationId xmlns:a16="http://schemas.microsoft.com/office/drawing/2014/main" id="{D38C4E0F-6B1A-49EA-B8D0-50B2DE2ED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35" y="2519763"/>
            <a:ext cx="3136900" cy="1560647"/>
          </a:xfrm>
          <a:prstGeom prst="rect">
            <a:avLst/>
          </a:prstGeom>
        </p:spPr>
      </p:pic>
      <p:pic>
        <p:nvPicPr>
          <p:cNvPr id="7" name="Picture 4">
            <a:extLst>
              <a:ext uri="{FF2B5EF4-FFF2-40B4-BE49-F238E27FC236}">
                <a16:creationId xmlns:a16="http://schemas.microsoft.com/office/drawing/2014/main" id="{709F749C-45B0-4A9A-B818-8DF7F83BD6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5139" y="4288593"/>
            <a:ext cx="3394956" cy="18045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矩形 4"/>
          <p:cNvSpPr/>
          <p:nvPr/>
        </p:nvSpPr>
        <p:spPr>
          <a:xfrm>
            <a:off x="1547815" y="1844675"/>
            <a:ext cx="1911351" cy="533400"/>
          </a:xfrm>
          <a:prstGeom prst="rect">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solidFill>
                <a:srgbClr val="FFFFFF"/>
              </a:solidFill>
              <a:latin typeface="Arial" panose="020B0604020202020204" pitchFamily="34" charset="0"/>
              <a:ea typeface="宋体" panose="02010600030101010101" pitchFamily="2" charset="-122"/>
            </a:endParaRPr>
          </a:p>
        </p:txBody>
      </p:sp>
      <p:sp>
        <p:nvSpPr>
          <p:cNvPr id="32770" name="矩形 5"/>
          <p:cNvSpPr/>
          <p:nvPr/>
        </p:nvSpPr>
        <p:spPr>
          <a:xfrm>
            <a:off x="1547815" y="2659063"/>
            <a:ext cx="1911351" cy="533400"/>
          </a:xfrm>
          <a:prstGeom prst="rect">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solidFill>
                <a:srgbClr val="FFFFFF"/>
              </a:solidFill>
              <a:latin typeface="Arial" panose="020B0604020202020204" pitchFamily="34" charset="0"/>
              <a:ea typeface="宋体" panose="02010600030101010101" pitchFamily="2" charset="-122"/>
            </a:endParaRPr>
          </a:p>
        </p:txBody>
      </p:sp>
      <p:sp>
        <p:nvSpPr>
          <p:cNvPr id="32771" name="矩形 6"/>
          <p:cNvSpPr/>
          <p:nvPr/>
        </p:nvSpPr>
        <p:spPr>
          <a:xfrm>
            <a:off x="1547815" y="3459163"/>
            <a:ext cx="1911351" cy="533400"/>
          </a:xfrm>
          <a:prstGeom prst="rect">
            <a:avLst/>
          </a:prstGeom>
          <a:solidFill>
            <a:srgbClr val="00B0F0"/>
          </a:solidFill>
          <a:ln w="25400" cap="flat" cmpd="sng">
            <a:solidFill>
              <a:schemeClr val="tx1"/>
            </a:solidFill>
            <a:prstDash val="solid"/>
            <a:miter/>
            <a:headEnd type="none" w="med" len="med"/>
            <a:tailEnd type="none" w="med" len="med"/>
          </a:ln>
        </p:spPr>
        <p:txBody>
          <a:bodyPr anchor="ctr" anchorCtr="0"/>
          <a:lstStyle/>
          <a:p>
            <a:r>
              <a:rPr lang="en-US" altLang="zh-CN" b="1" dirty="0">
                <a:solidFill>
                  <a:schemeClr val="bg1"/>
                </a:solidFill>
                <a:latin typeface="Arial" panose="020B0604020202020204" pitchFamily="34" charset="0"/>
                <a:ea typeface="宋体" panose="02010600030101010101" pitchFamily="2" charset="-122"/>
              </a:rPr>
              <a:t> </a:t>
            </a:r>
            <a:r>
              <a:rPr lang="zh-CN" altLang="en-US" b="1" dirty="0">
                <a:solidFill>
                  <a:schemeClr val="bg1"/>
                </a:solidFill>
                <a:latin typeface="Arial" panose="020B0604020202020204" pitchFamily="34" charset="0"/>
                <a:ea typeface="宋体" panose="02010600030101010101" pitchFamily="2" charset="-122"/>
              </a:rPr>
              <a:t>校内综合实训</a:t>
            </a:r>
          </a:p>
        </p:txBody>
      </p:sp>
      <p:sp>
        <p:nvSpPr>
          <p:cNvPr id="32772" name="矩形 7"/>
          <p:cNvSpPr/>
          <p:nvPr/>
        </p:nvSpPr>
        <p:spPr>
          <a:xfrm>
            <a:off x="4748214" y="1860550"/>
            <a:ext cx="577851" cy="2178051"/>
          </a:xfrm>
          <a:prstGeom prst="rect">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solidFill>
                <a:srgbClr val="FFFFFF"/>
              </a:solidFill>
              <a:latin typeface="Arial" panose="020B0604020202020204" pitchFamily="34" charset="0"/>
              <a:ea typeface="宋体" panose="02010600030101010101" pitchFamily="2" charset="-122"/>
            </a:endParaRPr>
          </a:p>
        </p:txBody>
      </p:sp>
      <p:sp>
        <p:nvSpPr>
          <p:cNvPr id="32773" name="矩形 8"/>
          <p:cNvSpPr/>
          <p:nvPr/>
        </p:nvSpPr>
        <p:spPr>
          <a:xfrm>
            <a:off x="5992814" y="1814514"/>
            <a:ext cx="577851" cy="2178051"/>
          </a:xfrm>
          <a:prstGeom prst="rect">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solidFill>
                <a:srgbClr val="FFFFFF"/>
              </a:solidFill>
              <a:latin typeface="Arial" panose="020B0604020202020204" pitchFamily="34" charset="0"/>
              <a:ea typeface="宋体" panose="02010600030101010101" pitchFamily="2" charset="-122"/>
            </a:endParaRPr>
          </a:p>
        </p:txBody>
      </p:sp>
      <p:sp>
        <p:nvSpPr>
          <p:cNvPr id="32774" name="矩形 9"/>
          <p:cNvSpPr/>
          <p:nvPr/>
        </p:nvSpPr>
        <p:spPr>
          <a:xfrm>
            <a:off x="7319964" y="1787526"/>
            <a:ext cx="577851" cy="2178051"/>
          </a:xfrm>
          <a:prstGeom prst="rect">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solidFill>
                <a:srgbClr val="FFFFFF"/>
              </a:solidFill>
              <a:latin typeface="Arial" panose="020B0604020202020204" pitchFamily="34" charset="0"/>
              <a:ea typeface="宋体" panose="02010600030101010101" pitchFamily="2" charset="-122"/>
            </a:endParaRPr>
          </a:p>
        </p:txBody>
      </p:sp>
      <p:sp>
        <p:nvSpPr>
          <p:cNvPr id="32775" name="矩形 10"/>
          <p:cNvSpPr/>
          <p:nvPr/>
        </p:nvSpPr>
        <p:spPr>
          <a:xfrm>
            <a:off x="3459164" y="1814514"/>
            <a:ext cx="577851" cy="2178051"/>
          </a:xfrm>
          <a:prstGeom prst="rect">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solidFill>
                <a:srgbClr val="FFFFFF"/>
              </a:solidFill>
              <a:latin typeface="Arial" panose="020B0604020202020204" pitchFamily="34" charset="0"/>
              <a:ea typeface="宋体" panose="02010600030101010101" pitchFamily="2" charset="-122"/>
            </a:endParaRPr>
          </a:p>
        </p:txBody>
      </p:sp>
      <p:grpSp>
        <p:nvGrpSpPr>
          <p:cNvPr id="32776" name="右箭头 11"/>
          <p:cNvGrpSpPr/>
          <p:nvPr/>
        </p:nvGrpSpPr>
        <p:grpSpPr>
          <a:xfrm>
            <a:off x="1828803" y="4359276"/>
            <a:ext cx="5870575" cy="1047751"/>
            <a:chOff x="0" y="0"/>
            <a:chExt cx="3698" cy="660"/>
          </a:xfrm>
        </p:grpSpPr>
        <p:pic>
          <p:nvPicPr>
            <p:cNvPr id="32777" name="右箭头 11"/>
            <p:cNvPicPr/>
            <p:nvPr/>
          </p:nvPicPr>
          <p:blipFill>
            <a:blip r:embed="rId2"/>
            <a:stretch>
              <a:fillRect/>
            </a:stretch>
          </p:blipFill>
          <p:spPr>
            <a:xfrm>
              <a:off x="0" y="0"/>
              <a:ext cx="3698" cy="660"/>
            </a:xfrm>
            <a:prstGeom prst="rect">
              <a:avLst/>
            </a:prstGeom>
            <a:noFill/>
            <a:ln w="9525">
              <a:noFill/>
            </a:ln>
          </p:spPr>
        </p:pic>
        <p:sp>
          <p:nvSpPr>
            <p:cNvPr id="32778" name="文本框 32778"/>
            <p:cNvSpPr txBox="1"/>
            <p:nvPr/>
          </p:nvSpPr>
          <p:spPr>
            <a:xfrm>
              <a:off x="159" y="245"/>
              <a:ext cx="3039" cy="168"/>
            </a:xfrm>
            <a:prstGeom prst="rect">
              <a:avLst/>
            </a:prstGeom>
            <a:noFill/>
            <a:ln w="9525">
              <a:noFill/>
            </a:ln>
          </p:spPr>
          <p:txBody>
            <a:bodyPr anchor="ctr" anchorCtr="0"/>
            <a:lstStyle/>
            <a:p>
              <a:pPr algn="ctr"/>
              <a:endParaRPr lang="zh-CN" altLang="en-US" dirty="0">
                <a:solidFill>
                  <a:srgbClr val="FFFFFF"/>
                </a:solidFill>
                <a:latin typeface="Arial" panose="020B0604020202020204" pitchFamily="34" charset="0"/>
                <a:ea typeface="宋体" panose="02010600030101010101" pitchFamily="2" charset="-122"/>
              </a:endParaRPr>
            </a:p>
          </p:txBody>
        </p:sp>
      </p:grpSp>
      <p:sp>
        <p:nvSpPr>
          <p:cNvPr id="32779" name="TextBox 16"/>
          <p:cNvSpPr txBox="1"/>
          <p:nvPr/>
        </p:nvSpPr>
        <p:spPr>
          <a:xfrm>
            <a:off x="1604966" y="1930402"/>
            <a:ext cx="1978025" cy="369332"/>
          </a:xfrm>
          <a:prstGeom prst="rect">
            <a:avLst/>
          </a:prstGeom>
          <a:noFill/>
          <a:ln w="9525">
            <a:noFill/>
          </a:ln>
        </p:spPr>
        <p:txBody>
          <a:bodyPr anchor="t" anchorCtr="0">
            <a:spAutoFit/>
          </a:bodyPr>
          <a:lstStyle/>
          <a:p>
            <a:r>
              <a:rPr lang="zh-CN" altLang="en-US" b="1" dirty="0">
                <a:solidFill>
                  <a:schemeClr val="bg1"/>
                </a:solidFill>
                <a:latin typeface="Calibri" panose="020F0502020204030204" charset="0"/>
                <a:ea typeface="黑体" panose="02010609060101010101" charset="-122"/>
              </a:rPr>
              <a:t> 课堂实践教学</a:t>
            </a:r>
          </a:p>
        </p:txBody>
      </p:sp>
      <p:sp>
        <p:nvSpPr>
          <p:cNvPr id="32780" name="TextBox 17"/>
          <p:cNvSpPr txBox="1"/>
          <p:nvPr/>
        </p:nvSpPr>
        <p:spPr>
          <a:xfrm>
            <a:off x="1676403" y="2716214"/>
            <a:ext cx="2005013" cy="369332"/>
          </a:xfrm>
          <a:prstGeom prst="rect">
            <a:avLst/>
          </a:prstGeom>
          <a:noFill/>
          <a:ln w="9525">
            <a:noFill/>
          </a:ln>
        </p:spPr>
        <p:txBody>
          <a:bodyPr anchor="t" anchorCtr="0">
            <a:spAutoFit/>
          </a:bodyPr>
          <a:lstStyle/>
          <a:p>
            <a:r>
              <a:rPr lang="zh-CN" altLang="en-US" b="1" dirty="0">
                <a:solidFill>
                  <a:schemeClr val="bg1"/>
                </a:solidFill>
                <a:latin typeface="Calibri" panose="020F0502020204030204" charset="0"/>
                <a:ea typeface="黑体" panose="02010609060101010101" charset="-122"/>
              </a:rPr>
              <a:t>校内模拟实训</a:t>
            </a:r>
          </a:p>
        </p:txBody>
      </p:sp>
      <p:sp>
        <p:nvSpPr>
          <p:cNvPr id="32781" name="TextBox 19"/>
          <p:cNvSpPr txBox="1"/>
          <p:nvPr/>
        </p:nvSpPr>
        <p:spPr>
          <a:xfrm>
            <a:off x="3534075" y="2073276"/>
            <a:ext cx="461665" cy="1911351"/>
          </a:xfrm>
          <a:prstGeom prst="rect">
            <a:avLst/>
          </a:prstGeom>
          <a:noFill/>
          <a:ln w="9525">
            <a:noFill/>
          </a:ln>
        </p:spPr>
        <p:txBody>
          <a:bodyPr vert="eaVert" anchor="t" anchorCtr="0">
            <a:spAutoFit/>
          </a:bodyPr>
          <a:lstStyle/>
          <a:p>
            <a:r>
              <a:rPr lang="zh-CN" altLang="en-US" b="1" dirty="0">
                <a:solidFill>
                  <a:schemeClr val="bg1"/>
                </a:solidFill>
                <a:latin typeface="Calibri" panose="020F0502020204030204" charset="0"/>
                <a:ea typeface="黑体" panose="02010609060101010101" charset="-122"/>
              </a:rPr>
              <a:t>常规实训教学</a:t>
            </a:r>
          </a:p>
        </p:txBody>
      </p:sp>
      <p:sp>
        <p:nvSpPr>
          <p:cNvPr id="32782" name="TextBox 20"/>
          <p:cNvSpPr txBox="1"/>
          <p:nvPr/>
        </p:nvSpPr>
        <p:spPr>
          <a:xfrm>
            <a:off x="4792962" y="2259014"/>
            <a:ext cx="461665" cy="1689100"/>
          </a:xfrm>
          <a:prstGeom prst="rect">
            <a:avLst/>
          </a:prstGeom>
          <a:noFill/>
          <a:ln w="9525">
            <a:noFill/>
          </a:ln>
        </p:spPr>
        <p:txBody>
          <a:bodyPr vert="eaVert" anchor="t" anchorCtr="0">
            <a:spAutoFit/>
          </a:bodyPr>
          <a:lstStyle/>
          <a:p>
            <a:r>
              <a:rPr lang="zh-CN" altLang="en-US" b="1" dirty="0">
                <a:solidFill>
                  <a:schemeClr val="bg1"/>
                </a:solidFill>
                <a:latin typeface="Calibri" panose="020F0502020204030204" charset="0"/>
                <a:ea typeface="黑体" panose="02010609060101010101" charset="-122"/>
              </a:rPr>
              <a:t>工学结合</a:t>
            </a:r>
          </a:p>
        </p:txBody>
      </p:sp>
      <p:sp>
        <p:nvSpPr>
          <p:cNvPr id="32783" name="TextBox 21"/>
          <p:cNvSpPr txBox="1"/>
          <p:nvPr/>
        </p:nvSpPr>
        <p:spPr>
          <a:xfrm>
            <a:off x="6037561" y="2303464"/>
            <a:ext cx="461665" cy="1111251"/>
          </a:xfrm>
          <a:prstGeom prst="rect">
            <a:avLst/>
          </a:prstGeom>
          <a:noFill/>
          <a:ln w="9525">
            <a:noFill/>
          </a:ln>
        </p:spPr>
        <p:txBody>
          <a:bodyPr vert="eaVert" anchor="t" anchorCtr="0">
            <a:spAutoFit/>
          </a:bodyPr>
          <a:lstStyle/>
          <a:p>
            <a:r>
              <a:rPr lang="zh-CN" altLang="en-US" b="1" dirty="0">
                <a:solidFill>
                  <a:schemeClr val="bg1"/>
                </a:solidFill>
                <a:latin typeface="Calibri" panose="020F0502020204030204" charset="0"/>
                <a:ea typeface="黑体" panose="02010609060101010101" charset="-122"/>
              </a:rPr>
              <a:t>顶岗实习</a:t>
            </a:r>
          </a:p>
        </p:txBody>
      </p:sp>
      <p:sp>
        <p:nvSpPr>
          <p:cNvPr id="32784" name="TextBox 22"/>
          <p:cNvSpPr txBox="1"/>
          <p:nvPr/>
        </p:nvSpPr>
        <p:spPr>
          <a:xfrm>
            <a:off x="7371062" y="2525714"/>
            <a:ext cx="461665" cy="1511300"/>
          </a:xfrm>
          <a:prstGeom prst="rect">
            <a:avLst/>
          </a:prstGeom>
          <a:noFill/>
          <a:ln w="9525">
            <a:noFill/>
          </a:ln>
        </p:spPr>
        <p:txBody>
          <a:bodyPr vert="eaVert" anchor="t" anchorCtr="0">
            <a:spAutoFit/>
          </a:bodyPr>
          <a:lstStyle/>
          <a:p>
            <a:r>
              <a:rPr lang="zh-CN" altLang="en-US" b="1" dirty="0">
                <a:solidFill>
                  <a:schemeClr val="bg1"/>
                </a:solidFill>
                <a:latin typeface="Calibri" panose="020F0502020204030204" charset="0"/>
                <a:ea typeface="黑体" panose="02010609060101010101" charset="-122"/>
              </a:rPr>
              <a:t>就业</a:t>
            </a:r>
          </a:p>
        </p:txBody>
      </p:sp>
      <p:sp>
        <p:nvSpPr>
          <p:cNvPr id="32785" name="TextBox 23"/>
          <p:cNvSpPr txBox="1"/>
          <p:nvPr/>
        </p:nvSpPr>
        <p:spPr>
          <a:xfrm>
            <a:off x="1370014" y="4570415"/>
            <a:ext cx="444500" cy="830997"/>
          </a:xfrm>
          <a:prstGeom prst="rect">
            <a:avLst/>
          </a:prstGeom>
          <a:noFill/>
          <a:ln w="9525">
            <a:noFill/>
          </a:ln>
        </p:spPr>
        <p:txBody>
          <a:bodyPr anchor="t" anchorCtr="0">
            <a:spAutoFit/>
          </a:bodyPr>
          <a:lstStyle/>
          <a:p>
            <a:r>
              <a:rPr lang="zh-CN" altLang="en-US" sz="2400" dirty="0">
                <a:latin typeface="华文琥珀" pitchFamily="2" charset="-122"/>
                <a:ea typeface="华文琥珀" pitchFamily="2" charset="-122"/>
              </a:rPr>
              <a:t>学校</a:t>
            </a:r>
          </a:p>
        </p:txBody>
      </p:sp>
      <p:sp>
        <p:nvSpPr>
          <p:cNvPr id="32786" name="TextBox 24"/>
          <p:cNvSpPr txBox="1"/>
          <p:nvPr/>
        </p:nvSpPr>
        <p:spPr>
          <a:xfrm>
            <a:off x="7637463" y="4525966"/>
            <a:ext cx="266700" cy="830997"/>
          </a:xfrm>
          <a:prstGeom prst="rect">
            <a:avLst/>
          </a:prstGeom>
          <a:noFill/>
          <a:ln w="9525">
            <a:noFill/>
          </a:ln>
        </p:spPr>
        <p:txBody>
          <a:bodyPr anchor="t" anchorCtr="0">
            <a:spAutoFit/>
          </a:bodyPr>
          <a:lstStyle/>
          <a:p>
            <a:r>
              <a:rPr lang="zh-CN" altLang="en-US" sz="2400" dirty="0">
                <a:latin typeface="华文琥珀" pitchFamily="2" charset="-122"/>
                <a:ea typeface="华文琥珀" pitchFamily="2" charset="-122"/>
              </a:rPr>
              <a:t>企业</a:t>
            </a:r>
          </a:p>
        </p:txBody>
      </p:sp>
      <p:sp>
        <p:nvSpPr>
          <p:cNvPr id="32787" name="燕尾形 21"/>
          <p:cNvSpPr/>
          <p:nvPr/>
        </p:nvSpPr>
        <p:spPr>
          <a:xfrm>
            <a:off x="5370514" y="2570163"/>
            <a:ext cx="577851" cy="711200"/>
          </a:xfrm>
          <a:prstGeom prst="chevron">
            <a:avLst>
              <a:gd name="adj" fmla="val 50000"/>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latin typeface="Arial" panose="020B0604020202020204" pitchFamily="34" charset="0"/>
              <a:ea typeface="宋体" panose="02010600030101010101" pitchFamily="2" charset="-122"/>
            </a:endParaRPr>
          </a:p>
        </p:txBody>
      </p:sp>
      <p:sp>
        <p:nvSpPr>
          <p:cNvPr id="32788" name="燕尾形 22"/>
          <p:cNvSpPr/>
          <p:nvPr/>
        </p:nvSpPr>
        <p:spPr>
          <a:xfrm>
            <a:off x="6659564" y="2570163"/>
            <a:ext cx="577851" cy="711200"/>
          </a:xfrm>
          <a:prstGeom prst="chevron">
            <a:avLst>
              <a:gd name="adj" fmla="val 50000"/>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latin typeface="Arial" panose="020B0604020202020204" pitchFamily="34" charset="0"/>
              <a:ea typeface="宋体" panose="02010600030101010101" pitchFamily="2" charset="-122"/>
            </a:endParaRPr>
          </a:p>
        </p:txBody>
      </p:sp>
      <p:sp>
        <p:nvSpPr>
          <p:cNvPr id="32789" name="燕尾形 23"/>
          <p:cNvSpPr/>
          <p:nvPr/>
        </p:nvSpPr>
        <p:spPr>
          <a:xfrm>
            <a:off x="4125914" y="2570163"/>
            <a:ext cx="577851" cy="711200"/>
          </a:xfrm>
          <a:prstGeom prst="chevron">
            <a:avLst>
              <a:gd name="adj" fmla="val 50000"/>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文本占位符 11266"/>
          <p:cNvSpPr>
            <a:spLocks noGrp="1"/>
          </p:cNvSpPr>
          <p:nvPr/>
        </p:nvSpPr>
        <p:spPr>
          <a:xfrm>
            <a:off x="160656" y="862331"/>
            <a:ext cx="8401051" cy="2876551"/>
          </a:xfrm>
          <a:prstGeom prst="rect">
            <a:avLst/>
          </a:prstGeom>
          <a:noFill/>
          <a:ln w="9525">
            <a:noFill/>
          </a:ln>
        </p:spPr>
        <p:txBody>
          <a:bodyPr anchor="t"/>
          <a:lstStyle>
            <a:lvl1pPr marL="342900" lvl="0" indent="-342900" algn="l" defTabSz="914400" eaLnBrk="0" fontAlgn="base" latinLnBrk="0" hangingPunct="0">
              <a:spcBef>
                <a:spcPct val="20000"/>
              </a:spcBef>
              <a:spcAft>
                <a:spcPct val="0"/>
              </a:spcAft>
              <a:buClr>
                <a:srgbClr val="0033CC"/>
              </a:buClr>
              <a:buFont typeface="Wingdings" panose="05000000000000000000" pitchFamily="2" charset="2"/>
              <a:buChar char="Ø"/>
              <a:defRPr sz="2800" b="1" i="0" u="none" kern="1200" baseline="0">
                <a:solidFill>
                  <a:srgbClr val="000099"/>
                </a:solidFill>
                <a:latin typeface="+mn-lt"/>
                <a:ea typeface="+mn-ea"/>
                <a:cs typeface="+mn-cs"/>
              </a:defRPr>
            </a:lvl1pPr>
            <a:lvl2pPr marL="742950" lvl="1" indent="-285750" algn="l" defTabSz="914400" eaLnBrk="0" fontAlgn="base" latinLnBrk="0" hangingPunct="0">
              <a:spcBef>
                <a:spcPct val="20000"/>
              </a:spcBef>
              <a:spcAft>
                <a:spcPct val="0"/>
              </a:spcAft>
              <a:buClr>
                <a:schemeClr val="accent1"/>
              </a:buClr>
              <a:buFont typeface="Wingdings" panose="05000000000000000000" pitchFamily="2" charset="2"/>
              <a:buChar char="l"/>
              <a:defRPr sz="2800" b="1" i="0" u="none" kern="1200" baseline="0">
                <a:solidFill>
                  <a:srgbClr val="000099"/>
                </a:solidFill>
                <a:latin typeface="+mn-lt"/>
                <a:ea typeface="+mn-ea"/>
                <a:cs typeface="+mn-cs"/>
              </a:defRPr>
            </a:lvl2pPr>
            <a:lvl3pPr marL="1143000" lvl="2" indent="-228600" algn="l" defTabSz="914400" eaLnBrk="0" fontAlgn="base" latinLnBrk="0" hangingPunct="0">
              <a:spcBef>
                <a:spcPct val="20000"/>
              </a:spcBef>
              <a:spcAft>
                <a:spcPct val="0"/>
              </a:spcAft>
              <a:buClr>
                <a:srgbClr val="0033CC"/>
              </a:buClr>
              <a:buFont typeface="Wingdings" panose="05000000000000000000" pitchFamily="2" charset="2"/>
              <a:buChar char="•"/>
              <a:defRPr sz="2400" b="1" i="0" u="none" kern="1200" baseline="0">
                <a:solidFill>
                  <a:srgbClr val="000099"/>
                </a:solidFill>
                <a:latin typeface="+mn-lt"/>
                <a:ea typeface="+mn-ea"/>
                <a:cs typeface="+mn-cs"/>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5pPr>
            <a:lvl6pPr marL="2514600" lvl="5"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6pPr>
            <a:lvl7pPr marL="2971800" lvl="6"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7pPr>
            <a:lvl8pPr marL="3429000" lvl="7"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8pPr>
            <a:lvl9pPr marL="3886200" lvl="8"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9pPr>
          </a:lstStyle>
          <a:p>
            <a:pPr marL="1905" indent="-344797">
              <a:lnSpc>
                <a:spcPct val="130000"/>
              </a:lnSpc>
              <a:buNone/>
            </a:pPr>
            <a:r>
              <a:rPr lang="zh-CN" altLang="en-US" sz="2400" noProof="1">
                <a:solidFill>
                  <a:srgbClr val="990033"/>
                </a:solidFill>
                <a:latin typeface="微软雅黑" panose="020B0503020204020204" pitchFamily="34" charset="-122"/>
                <a:ea typeface="微软雅黑" panose="020B0503020204020204" pitchFamily="34" charset="-122"/>
              </a:rPr>
              <a:t>    三、主要课程：</a:t>
            </a:r>
          </a:p>
          <a:p>
            <a:pPr indent="0">
              <a:lnSpc>
                <a:spcPct val="120000"/>
              </a:lnSpc>
              <a:spcAft>
                <a:spcPts val="0"/>
              </a:spcAft>
              <a:buNone/>
            </a:pPr>
            <a:r>
              <a:rPr lang="zh-CN" altLang="en-US" sz="2400" noProof="1">
                <a:latin typeface="微软雅黑" panose="020B0503020204020204" pitchFamily="34" charset="-122"/>
                <a:ea typeface="微软雅黑" panose="020B0503020204020204" pitchFamily="34" charset="-122"/>
              </a:rPr>
              <a:t>     </a:t>
            </a:r>
            <a:r>
              <a:rPr lang="zh-CN" altLang="en-US" sz="2000" noProof="1">
                <a:latin typeface="微软雅黑" panose="020B0503020204020204" pitchFamily="34" charset="-122"/>
                <a:ea typeface="微软雅黑" panose="020B0503020204020204" pitchFamily="34" charset="-122"/>
                <a:cs typeface="微软雅黑" panose="020B0503020204020204" pitchFamily="34" charset="-122"/>
              </a:rPr>
              <a:t>本专业课程设置丰富,除了基础课之外还设立专业课程和实训课程,让同学们能够学以致用。主要专业课程有新能源动力系统结构与原理等、智能传感器测试装调、计算平台测试装调、底盘线控执行系统测试装调、智能座舱系统测试装调、智能网联整车综合测试</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等课程</a:t>
            </a:r>
            <a:r>
              <a:rPr lang="zh-CN" altLang="en-US" sz="2000" noProof="1">
                <a:latin typeface="微软雅黑" panose="020B0503020204020204" pitchFamily="34" charset="-122"/>
                <a:ea typeface="微软雅黑" panose="020B0503020204020204" pitchFamily="34" charset="-122"/>
                <a:cs typeface="微软雅黑" panose="020B0503020204020204" pitchFamily="34" charset="-122"/>
              </a:rPr>
              <a:t>。掌握前沿科技，学习先进技术。</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8180" y="3500758"/>
            <a:ext cx="4175760" cy="235902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5"/>
          <a:stretch>
            <a:fillRect/>
          </a:stretch>
        </p:blipFill>
        <p:spPr>
          <a:xfrm>
            <a:off x="1597660" y="8175916"/>
            <a:ext cx="7305040" cy="4371955"/>
          </a:xfrm>
          <a:prstGeom prst="rect">
            <a:avLst/>
          </a:prstGeom>
        </p:spPr>
      </p:pic>
      <p:pic>
        <p:nvPicPr>
          <p:cNvPr id="1028" name="Picture 175" descr="21373077_1先进传感器感知-标定中心-渲染图_0000(1920"/>
          <p:cNvPicPr>
            <a:picLocks noChangeAspect="1" noChangeArrowheads="1"/>
          </p:cNvPicPr>
          <p:nvPr/>
        </p:nvPicPr>
        <p:blipFill>
          <a:blip r:embed="rId6" cstate="print">
            <a:extLst>
              <a:ext uri="{28A0092B-C50C-407E-A947-70E740481C1C}">
                <a14:useLocalDpi xmlns:a14="http://schemas.microsoft.com/office/drawing/2010/main" val="0"/>
              </a:ext>
            </a:extLst>
          </a:blip>
          <a:srcRect t="30446"/>
          <a:stretch>
            <a:fillRect/>
          </a:stretch>
        </p:blipFill>
        <p:spPr bwMode="auto">
          <a:xfrm>
            <a:off x="395605" y="3500755"/>
            <a:ext cx="3845560" cy="2486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文本占位符 11266"/>
          <p:cNvSpPr>
            <a:spLocks noGrp="1"/>
          </p:cNvSpPr>
          <p:nvPr/>
        </p:nvSpPr>
        <p:spPr>
          <a:xfrm>
            <a:off x="160656" y="862334"/>
            <a:ext cx="8401051" cy="1486535"/>
          </a:xfrm>
          <a:prstGeom prst="rect">
            <a:avLst/>
          </a:prstGeom>
          <a:noFill/>
          <a:ln w="9525">
            <a:noFill/>
          </a:ln>
        </p:spPr>
        <p:txBody>
          <a:bodyPr anchor="t"/>
          <a:lstStyle>
            <a:lvl1pPr marL="342900" lvl="0" indent="-342900" algn="l" defTabSz="914400" eaLnBrk="0" fontAlgn="base" latinLnBrk="0" hangingPunct="0">
              <a:spcBef>
                <a:spcPct val="20000"/>
              </a:spcBef>
              <a:spcAft>
                <a:spcPct val="0"/>
              </a:spcAft>
              <a:buClr>
                <a:srgbClr val="0033CC"/>
              </a:buClr>
              <a:buFont typeface="Wingdings" panose="05000000000000000000" pitchFamily="2" charset="2"/>
              <a:buChar char="Ø"/>
              <a:defRPr sz="2800" b="1" i="0" u="none" kern="1200" baseline="0">
                <a:solidFill>
                  <a:srgbClr val="000099"/>
                </a:solidFill>
                <a:latin typeface="+mn-lt"/>
                <a:ea typeface="+mn-ea"/>
                <a:cs typeface="+mn-cs"/>
              </a:defRPr>
            </a:lvl1pPr>
            <a:lvl2pPr marL="742950" lvl="1" indent="-285750" algn="l" defTabSz="914400" eaLnBrk="0" fontAlgn="base" latinLnBrk="0" hangingPunct="0">
              <a:spcBef>
                <a:spcPct val="20000"/>
              </a:spcBef>
              <a:spcAft>
                <a:spcPct val="0"/>
              </a:spcAft>
              <a:buClr>
                <a:schemeClr val="accent1"/>
              </a:buClr>
              <a:buFont typeface="Wingdings" panose="05000000000000000000" pitchFamily="2" charset="2"/>
              <a:buChar char="l"/>
              <a:defRPr sz="2800" b="1" i="0" u="none" kern="1200" baseline="0">
                <a:solidFill>
                  <a:srgbClr val="000099"/>
                </a:solidFill>
                <a:latin typeface="+mn-lt"/>
                <a:ea typeface="+mn-ea"/>
                <a:cs typeface="+mn-cs"/>
              </a:defRPr>
            </a:lvl2pPr>
            <a:lvl3pPr marL="1143000" lvl="2" indent="-228600" algn="l" defTabSz="914400" eaLnBrk="0" fontAlgn="base" latinLnBrk="0" hangingPunct="0">
              <a:spcBef>
                <a:spcPct val="20000"/>
              </a:spcBef>
              <a:spcAft>
                <a:spcPct val="0"/>
              </a:spcAft>
              <a:buClr>
                <a:srgbClr val="0033CC"/>
              </a:buClr>
              <a:buFont typeface="Wingdings" panose="05000000000000000000" pitchFamily="2" charset="2"/>
              <a:buChar char="•"/>
              <a:defRPr sz="2400" b="1" i="0" u="none" kern="1200" baseline="0">
                <a:solidFill>
                  <a:srgbClr val="000099"/>
                </a:solidFill>
                <a:latin typeface="+mn-lt"/>
                <a:ea typeface="+mn-ea"/>
                <a:cs typeface="+mn-cs"/>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5pPr>
            <a:lvl6pPr marL="2514600" lvl="5"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6pPr>
            <a:lvl7pPr marL="2971800" lvl="6"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7pPr>
            <a:lvl8pPr marL="3429000" lvl="7"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8pPr>
            <a:lvl9pPr marL="3886200" lvl="8"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9pPr>
          </a:lstStyle>
          <a:p>
            <a:pPr marL="1905" indent="-344797">
              <a:lnSpc>
                <a:spcPct val="130000"/>
              </a:lnSpc>
              <a:buNone/>
            </a:pPr>
            <a:r>
              <a:rPr lang="zh-CN" altLang="en-US" sz="2400" noProof="1">
                <a:solidFill>
                  <a:srgbClr val="990033"/>
                </a:solidFill>
                <a:latin typeface="微软雅黑" panose="020B0503020204020204" pitchFamily="34" charset="-122"/>
                <a:ea typeface="微软雅黑" panose="020B0503020204020204" pitchFamily="34" charset="-122"/>
              </a:rPr>
              <a:t>四、获得证书：</a:t>
            </a:r>
          </a:p>
          <a:p>
            <a:pPr indent="0">
              <a:lnSpc>
                <a:spcPct val="120000"/>
              </a:lnSpc>
              <a:spcAft>
                <a:spcPts val="0"/>
              </a:spcAft>
              <a:buNone/>
            </a:pPr>
            <a:r>
              <a:rPr lang="zh-CN" altLang="en-US" sz="2400" noProof="1">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sym typeface="+mn-ea"/>
              </a:rPr>
              <a:t>本专业可获得大专毕业证书；智能网联汽车测试与装调</a:t>
            </a:r>
            <a:r>
              <a:rPr lang="en-US" altLang="zh-CN" sz="2000" dirty="0">
                <a:latin typeface="微软雅黑" panose="020B0503020204020204" pitchFamily="34" charset="-122"/>
                <a:ea typeface="微软雅黑" panose="020B0503020204020204" pitchFamily="34" charset="-122"/>
                <a:sym typeface="+mn-ea"/>
              </a:rPr>
              <a:t>1+X</a:t>
            </a:r>
            <a:r>
              <a:rPr lang="zh-CN" altLang="en-US" sz="2000" dirty="0">
                <a:latin typeface="微软雅黑" panose="020B0503020204020204" pitchFamily="34" charset="-122"/>
                <a:ea typeface="微软雅黑" panose="020B0503020204020204" pitchFamily="34" charset="-122"/>
                <a:sym typeface="+mn-ea"/>
              </a:rPr>
              <a:t>证书；维修电工特种作业操作证，可选修汽车驾驶证。</a:t>
            </a:r>
            <a:endParaRPr lang="zh-CN" altLang="en-US" sz="2000" dirty="0">
              <a:latin typeface="黑体" panose="02010609060101010101" charset="-122"/>
              <a:ea typeface="黑体" panose="02010609060101010101" charset="-122"/>
            </a:endParaRPr>
          </a:p>
          <a:p>
            <a:pPr indent="0">
              <a:lnSpc>
                <a:spcPct val="120000"/>
              </a:lnSpc>
              <a:spcAft>
                <a:spcPts val="0"/>
              </a:spcAft>
              <a:buNone/>
            </a:pPr>
            <a:endParaRPr lang="zh-CN" altLang="en-US" sz="2000" noProof="1">
              <a:latin typeface="+mn-ea"/>
              <a:cs typeface="+mn-ea"/>
            </a:endParaRPr>
          </a:p>
        </p:txBody>
      </p:sp>
      <p:pic>
        <p:nvPicPr>
          <p:cNvPr id="2" name="图片 11271" descr="timg?image&amp;quality=80&amp;size=b9999_10000&amp;sec=1513261905311&amp;di=b5eb2dcd763a443302ba0c7103c6bc97&amp;imgtype=0&amp;src=http%3A%2F%2Fimg"/>
          <p:cNvPicPr>
            <a:picLocks noChangeAspect="1"/>
          </p:cNvPicPr>
          <p:nvPr/>
        </p:nvPicPr>
        <p:blipFill>
          <a:blip r:embed="rId4"/>
          <a:stretch>
            <a:fillRect/>
          </a:stretch>
        </p:blipFill>
        <p:spPr>
          <a:xfrm>
            <a:off x="1459867" y="2348865"/>
            <a:ext cx="6224271" cy="3738880"/>
          </a:xfrm>
          <a:prstGeom prst="rect">
            <a:avLst/>
          </a:prstGeom>
          <a:noFill/>
          <a:ln w="9525">
            <a:noFill/>
          </a:ln>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图片 3"/>
          <p:cNvPicPr>
            <a:picLocks noChangeAspect="1"/>
          </p:cNvPicPr>
          <p:nvPr/>
        </p:nvPicPr>
        <p:blipFill>
          <a:blip r:embed="rId4"/>
          <a:stretch>
            <a:fillRect/>
          </a:stretch>
        </p:blipFill>
        <p:spPr>
          <a:xfrm>
            <a:off x="395707" y="2794282"/>
            <a:ext cx="3879710" cy="2699472"/>
          </a:xfrm>
          <a:prstGeom prst="rect">
            <a:avLst/>
          </a:prstGeom>
          <a:noFill/>
          <a:ln w="9525">
            <a:noFill/>
          </a:ln>
        </p:spPr>
      </p:pic>
      <p:sp>
        <p:nvSpPr>
          <p:cNvPr id="2" name="文本框 1">
            <a:extLst>
              <a:ext uri="{FF2B5EF4-FFF2-40B4-BE49-F238E27FC236}">
                <a16:creationId xmlns:a16="http://schemas.microsoft.com/office/drawing/2014/main" id="{A8F89043-B9E5-4F14-B3AC-5DAAA30E1FE9}"/>
              </a:ext>
            </a:extLst>
          </p:cNvPr>
          <p:cNvSpPr txBox="1"/>
          <p:nvPr/>
        </p:nvSpPr>
        <p:spPr>
          <a:xfrm>
            <a:off x="179698" y="836823"/>
            <a:ext cx="8568595" cy="1957459"/>
          </a:xfrm>
          <a:prstGeom prst="rect">
            <a:avLst/>
          </a:prstGeom>
          <a:noFill/>
        </p:spPr>
        <p:txBody>
          <a:bodyPr wrap="square" rtlCol="0">
            <a:spAutoFit/>
          </a:bodyPr>
          <a:lstStyle/>
          <a:p>
            <a:pPr marL="1905" indent="-344797">
              <a:lnSpc>
                <a:spcPct val="130000"/>
              </a:lnSpc>
              <a:defRPr/>
            </a:pPr>
            <a:r>
              <a:rPr lang="zh-CN" altLang="en-US" sz="2400" b="1" noProof="1">
                <a:solidFill>
                  <a:srgbClr val="990033"/>
                </a:solidFill>
                <a:latin typeface="微软雅黑" panose="020B0503020204020204" pitchFamily="34" charset="-122"/>
                <a:ea typeface="微软雅黑" panose="020B0503020204020204" pitchFamily="34" charset="-122"/>
              </a:rPr>
              <a:t>五、获得荣誉</a:t>
            </a:r>
            <a:endParaRPr lang="zh-CN" altLang="en-US" sz="2400" noProof="1">
              <a:solidFill>
                <a:srgbClr val="990033"/>
              </a:solidFill>
              <a:latin typeface="微软雅黑" panose="020B0503020204020204" pitchFamily="34" charset="-122"/>
              <a:ea typeface="微软雅黑" panose="020B0503020204020204" pitchFamily="34" charset="-122"/>
            </a:endParaRPr>
          </a:p>
          <a:p>
            <a:pPr>
              <a:lnSpc>
                <a:spcPct val="120000"/>
              </a:lnSpc>
              <a:defRPr/>
            </a:pPr>
            <a:r>
              <a:rPr lang="zh-CN" altLang="en-US" sz="2000" b="1" noProof="1">
                <a:solidFill>
                  <a:srgbClr val="000099"/>
                </a:solidFill>
                <a:latin typeface="微软雅黑" panose="020B0503020204020204" pitchFamily="34" charset="-122"/>
                <a:ea typeface="微软雅黑" panose="020B0503020204020204" pitchFamily="34" charset="-122"/>
              </a:rPr>
              <a:t>       参加</a:t>
            </a:r>
            <a:r>
              <a:rPr lang="zh-CN" altLang="en-US" sz="2000" b="1" noProof="1">
                <a:solidFill>
                  <a:srgbClr val="000099"/>
                </a:solidFill>
                <a:latin typeface="微软雅黑" panose="020B0503020204020204" pitchFamily="34" charset="-122"/>
                <a:ea typeface="微软雅黑" panose="020B0503020204020204" pitchFamily="34" charset="-122"/>
                <a:sym typeface="+mn-ea"/>
              </a:rPr>
              <a:t>2019年中国技能大赛新能源汽车关键技术技能大赛智能网联汽车项目获得二等奖</a:t>
            </a:r>
            <a:r>
              <a:rPr lang="en-US" altLang="zh-CN" sz="2000" b="1" noProof="1">
                <a:solidFill>
                  <a:srgbClr val="000099"/>
                </a:solidFill>
                <a:latin typeface="微软雅黑" panose="020B0503020204020204" pitchFamily="34" charset="-122"/>
                <a:ea typeface="微软雅黑" panose="020B0503020204020204" pitchFamily="34" charset="-122"/>
                <a:sym typeface="+mn-ea"/>
              </a:rPr>
              <a:t>1</a:t>
            </a:r>
            <a:r>
              <a:rPr lang="zh-CN" altLang="en-US" sz="2000" b="1" noProof="1">
                <a:solidFill>
                  <a:srgbClr val="000099"/>
                </a:solidFill>
                <a:latin typeface="微软雅黑" panose="020B0503020204020204" pitchFamily="34" charset="-122"/>
                <a:ea typeface="微软雅黑" panose="020B0503020204020204" pitchFamily="34" charset="-122"/>
                <a:sym typeface="+mn-ea"/>
              </a:rPr>
              <a:t>项；学校举办两届江苏省新能源汽车全国新能源汽车关键技术技能大赛徐州市选拔赛，智能网联汽车项目学院连续两次获徐州市第一。</a:t>
            </a:r>
          </a:p>
          <a:p>
            <a:endParaRPr lang="zh-CN" altLang="en-US" dirty="0"/>
          </a:p>
        </p:txBody>
      </p:sp>
      <p:pic>
        <p:nvPicPr>
          <p:cNvPr id="4" name="图片 3">
            <a:extLst>
              <a:ext uri="{FF2B5EF4-FFF2-40B4-BE49-F238E27FC236}">
                <a16:creationId xmlns:a16="http://schemas.microsoft.com/office/drawing/2014/main" id="{655F7543-F688-468C-A9C8-91CD72A3204E}"/>
              </a:ext>
            </a:extLst>
          </p:cNvPr>
          <p:cNvPicPr>
            <a:picLocks noChangeAspect="1"/>
          </p:cNvPicPr>
          <p:nvPr/>
        </p:nvPicPr>
        <p:blipFill>
          <a:blip r:embed="rId5"/>
          <a:stretch>
            <a:fillRect/>
          </a:stretch>
        </p:blipFill>
        <p:spPr>
          <a:xfrm>
            <a:off x="4486303" y="2794282"/>
            <a:ext cx="4117978" cy="2699472"/>
          </a:xfrm>
          <a:prstGeom prst="rect">
            <a:avLst/>
          </a:prstGeom>
          <a:ln>
            <a:solidFill>
              <a:schemeClr val="bg1">
                <a:lumMod val="65000"/>
              </a:schemeClr>
            </a:solidFill>
          </a:ln>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电视萤幕画面&#10;&#10;描述已自动生成">
            <a:extLst>
              <a:ext uri="{FF2B5EF4-FFF2-40B4-BE49-F238E27FC236}">
                <a16:creationId xmlns:a16="http://schemas.microsoft.com/office/drawing/2014/main" id="{91978F54-4302-4357-890D-1DA11F7C02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b="8035"/>
          <a:stretch/>
        </p:blipFill>
        <p:spPr>
          <a:xfrm>
            <a:off x="4605900" y="993746"/>
            <a:ext cx="3923954" cy="2408741"/>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图片 4" descr="一群人站在一起&#10;&#10;描述已自动生成">
            <a:extLst>
              <a:ext uri="{FF2B5EF4-FFF2-40B4-BE49-F238E27FC236}">
                <a16:creationId xmlns:a16="http://schemas.microsoft.com/office/drawing/2014/main" id="{63CBE405-FD9E-4101-A14E-5E3D25131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 b="8034"/>
          <a:stretch/>
        </p:blipFill>
        <p:spPr>
          <a:xfrm>
            <a:off x="4611705" y="3455513"/>
            <a:ext cx="3923954" cy="2408741"/>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6" name="文本框 5">
            <a:extLst>
              <a:ext uri="{FF2B5EF4-FFF2-40B4-BE49-F238E27FC236}">
                <a16:creationId xmlns:a16="http://schemas.microsoft.com/office/drawing/2014/main" id="{EC80F80B-9F30-4308-B0B7-D9043438CE3B}"/>
              </a:ext>
            </a:extLst>
          </p:cNvPr>
          <p:cNvSpPr txBox="1"/>
          <p:nvPr/>
        </p:nvSpPr>
        <p:spPr>
          <a:xfrm>
            <a:off x="1187765" y="1988900"/>
            <a:ext cx="2991255" cy="1872130"/>
          </a:xfrm>
          <a:prstGeom prst="rect">
            <a:avLst/>
          </a:prstGeom>
        </p:spPr>
        <p:txBody>
          <a:bodyPr vert="horz" lIns="91440" tIns="45720" rIns="91440" bIns="45720" rtlCol="0" anchor="b">
            <a:normAutofit/>
          </a:bodyPr>
          <a:lstStyle/>
          <a:p>
            <a:pPr>
              <a:lnSpc>
                <a:spcPct val="140000"/>
              </a:lnSpc>
              <a:defRPr/>
            </a:pPr>
            <a:r>
              <a:rPr lang="en-US" altLang="zh-CN" sz="2000" b="1" noProof="1">
                <a:solidFill>
                  <a:srgbClr val="000099"/>
                </a:solidFill>
                <a:latin typeface="微软雅黑" panose="020B0503020204020204" pitchFamily="34" charset="-122"/>
                <a:ea typeface="微软雅黑" panose="020B0503020204020204" pitchFamily="34" charset="-122"/>
              </a:rPr>
              <a:t>    2020</a:t>
            </a:r>
            <a:r>
              <a:rPr lang="zh-CN" altLang="en-US" sz="2000" b="1" noProof="1">
                <a:solidFill>
                  <a:srgbClr val="000099"/>
                </a:solidFill>
                <a:latin typeface="微软雅黑" panose="020B0503020204020204" pitchFamily="34" charset="-122"/>
                <a:ea typeface="微软雅黑" panose="020B0503020204020204" pitchFamily="34" charset="-122"/>
              </a:rPr>
              <a:t>年举办泰国技术学院新能源汽车专业线上师资培训班，加强了与外国技术学院的交流。</a:t>
            </a:r>
            <a:endParaRPr lang="en-US" altLang="zh-CN" sz="2000" kern="1200" dirty="0">
              <a:solidFill>
                <a:schemeClr val="tx1"/>
              </a:solidFill>
              <a:latin typeface="+mj-lt"/>
              <a:ea typeface="+mj-ea"/>
              <a:cs typeface="+mj-cs"/>
            </a:endParaRPr>
          </a:p>
        </p:txBody>
      </p:sp>
      <p:cxnSp>
        <p:nvCxnSpPr>
          <p:cNvPr id="7" name="直接连接符 6">
            <a:extLst>
              <a:ext uri="{FF2B5EF4-FFF2-40B4-BE49-F238E27FC236}">
                <a16:creationId xmlns:a16="http://schemas.microsoft.com/office/drawing/2014/main" id="{AE185AA8-61C6-4B5A-8C90-B7EC345F68A0}"/>
              </a:ext>
            </a:extLst>
          </p:cNvPr>
          <p:cNvCxnSpPr/>
          <p:nvPr/>
        </p:nvCxnSpPr>
        <p:spPr>
          <a:xfrm>
            <a:off x="1187764" y="4221055"/>
            <a:ext cx="2988000" cy="0"/>
          </a:xfrm>
          <a:prstGeom prst="line">
            <a:avLst/>
          </a:prstGeom>
          <a:ln w="158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858412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654"/>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654"/>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654"/>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654"/>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654"/>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654"/>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654"/>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TotalTime>
  <Words>844</Words>
  <Application>Microsoft Office PowerPoint</Application>
  <PresentationFormat>全屏显示(4:3)</PresentationFormat>
  <Paragraphs>70</Paragraphs>
  <Slides>17</Slides>
  <Notes>8</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17</vt:i4>
      </vt:variant>
    </vt:vector>
  </HeadingPairs>
  <TitlesOfParts>
    <vt:vector size="27" baseType="lpstr">
      <vt:lpstr>Lantinghei SC Extralight</vt:lpstr>
      <vt:lpstr>黑体</vt:lpstr>
      <vt:lpstr>华文琥珀</vt:lpstr>
      <vt:lpstr>宋体</vt:lpstr>
      <vt:lpstr>微软雅黑</vt:lpstr>
      <vt:lpstr>Arial</vt:lpstr>
      <vt:lpstr>Calibri</vt:lpstr>
      <vt:lpstr>Segoe UI Black</vt:lpstr>
      <vt:lpstr>Wingdings</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六、在校学习</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wangyan</dc:creator>
  <cp:lastModifiedBy>Ivan</cp:lastModifiedBy>
  <cp:revision>894</cp:revision>
  <dcterms:created xsi:type="dcterms:W3CDTF">2015-04-20T23:58:00Z</dcterms:created>
  <dcterms:modified xsi:type="dcterms:W3CDTF">2021-04-25T09:09:14Z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7BDA8ACE783F4178AD3CD77FB622DD4D</vt:lpwstr>
  </property>
</Properties>
</file>