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314" r:id="rId3"/>
    <p:sldId id="335" r:id="rId4"/>
    <p:sldId id="336" r:id="rId5"/>
    <p:sldId id="337" r:id="rId6"/>
    <p:sldId id="338" r:id="rId7"/>
    <p:sldId id="339" r:id="rId8"/>
    <p:sldId id="340" r:id="rId9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1596" y="-84"/>
      </p:cViewPr>
      <p:guideLst>
        <p:guide orient="horz" pos="21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554" name="页眉占位符 2355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strike="noStrike" noProof="1" dirty="0"/>
          </a:p>
        </p:txBody>
      </p:sp>
      <p:sp>
        <p:nvSpPr>
          <p:cNvPr id="23555" name="日期占位符 23554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strike="noStrike" noProof="1" dirty="0"/>
          </a:p>
        </p:txBody>
      </p:sp>
      <p:sp>
        <p:nvSpPr>
          <p:cNvPr id="2052" name="幻灯片图像占位符 23555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23556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3558" name="页脚占位符 2355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strike="noStrike" noProof="1" dirty="0"/>
          </a:p>
        </p:txBody>
      </p:sp>
      <p:sp>
        <p:nvSpPr>
          <p:cNvPr id="23559" name="灯片编号占位符 2355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4818" name="文本占位符 2"/>
          <p:cNvSpPr>
            <a:spLocks noGrp="1"/>
          </p:cNvSpPr>
          <p:nvPr>
            <p:ph type="body"/>
          </p:nvPr>
        </p:nvSpPr>
        <p:spPr/>
        <p:txBody>
          <a:bodyPr anchor="ctr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6866" name="文本占位符 2"/>
          <p:cNvSpPr>
            <a:spLocks noGrp="1"/>
          </p:cNvSpPr>
          <p:nvPr>
            <p:ph type="body"/>
          </p:nvPr>
        </p:nvSpPr>
        <p:spPr/>
        <p:txBody>
          <a:bodyPr anchor="ctr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8914" name="文本占位符 2"/>
          <p:cNvSpPr>
            <a:spLocks noGrp="1"/>
          </p:cNvSpPr>
          <p:nvPr>
            <p:ph type="body"/>
          </p:nvPr>
        </p:nvSpPr>
        <p:spPr/>
        <p:txBody>
          <a:bodyPr anchor="ctr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41986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1031" name="图片 2765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88365"/>
            <a:ext cx="9144635" cy="5969635"/>
          </a:xfrm>
          <a:prstGeom prst="rect">
            <a:avLst/>
          </a:prstGeom>
        </p:spPr>
      </p:pic>
      <p:sp>
        <p:nvSpPr>
          <p:cNvPr id="2111" name="矩形 2110"/>
          <p:cNvSpPr>
            <a:spLocks noRot="1"/>
          </p:cNvSpPr>
          <p:nvPr/>
        </p:nvSpPr>
        <p:spPr>
          <a:xfrm>
            <a:off x="400050" y="2532380"/>
            <a:ext cx="8343265" cy="17926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fontAlgn="base">
              <a:buClrTx/>
            </a:pPr>
            <a:r>
              <a:rPr lang="zh-CN" altLang="en-US" sz="4000" b="1" strike="noStrike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汽车运用安全管理管理</a:t>
            </a:r>
            <a:b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zh-CN" altLang="en-US" sz="4000" b="1" strike="noStrike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专业介绍</a:t>
            </a:r>
            <a:endParaRPr lang="zh-CN" altLang="en-US" sz="4000" b="1" strike="noStrike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372745" y="741045"/>
            <a:ext cx="8229600" cy="763270"/>
          </a:xfrm>
        </p:spPr>
        <p:txBody>
          <a:bodyPr wrap="square" lIns="91440" tIns="45720" rIns="91440" bIns="45720" anchor="ctr"/>
          <a:p>
            <a:pPr marL="1905" indent="-344805" algn="l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SzTx/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五、在校学习</a:t>
            </a:r>
            <a:endParaRPr lang="zh-CN" altLang="en-US" sz="24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9938" name="Picture 3" descr="KK$F2)~2F7IJ@O9BJQ8(VW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0880" y="3891280"/>
            <a:ext cx="4097655" cy="292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9" name="Picture 4" descr="}[G~6`9@K5EEQ(}76C2ITG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0" y="1348105"/>
            <a:ext cx="3836035" cy="254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Picture 5" descr="QQ图片201409031008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" y="3891280"/>
            <a:ext cx="3894455" cy="292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565" y="1352550"/>
            <a:ext cx="4081780" cy="2538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1" name="图片 70664" descr="201505191214028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2105" y="1191260"/>
            <a:ext cx="2326005" cy="2701925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0962" name="图片 70665" descr="201311120904466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1191260"/>
            <a:ext cx="3096260" cy="270256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096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15" y="1191260"/>
            <a:ext cx="1905000" cy="2701925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096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15" y="3998278"/>
            <a:ext cx="3768725" cy="2347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280" y="3998595"/>
            <a:ext cx="3663950" cy="23475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0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6513" y="4607243"/>
            <a:ext cx="2960687" cy="1957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0" name="椭圆 40961"/>
          <p:cNvSpPr/>
          <p:nvPr/>
        </p:nvSpPr>
        <p:spPr>
          <a:xfrm rot="-1360545">
            <a:off x="1219200" y="2363788"/>
            <a:ext cx="6519863" cy="306228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EAF0F7"/>
              </a:gs>
            </a:gsLst>
            <a:path path="rect">
              <a:fillToRect l="100000" b="100000"/>
            </a:path>
            <a:tileRect/>
          </a:gradFill>
          <a:ln w="9525">
            <a:noFill/>
          </a:ln>
        </p:spPr>
        <p:txBody>
          <a:bodyPr wrap="none" anchor="ctr"/>
          <a:p>
            <a:pPr algn="ctr" latinLnBrk="1"/>
            <a:endParaRPr lang="ko-KR" altLang="en-US" sz="2400" dirty="0">
              <a:solidFill>
                <a:srgbClr val="CCECFF"/>
              </a:solidFill>
              <a:latin typeface="Times New Roman" panose="02020603050405020304" pitchFamily="2" charset="0"/>
              <a:ea typeface="楷体_GB2312" pitchFamily="49" charset="-122"/>
            </a:endParaRPr>
          </a:p>
        </p:txBody>
      </p:sp>
      <p:sp>
        <p:nvSpPr>
          <p:cNvPr id="43011" name="椭圆 40962"/>
          <p:cNvSpPr/>
          <p:nvPr/>
        </p:nvSpPr>
        <p:spPr>
          <a:xfrm rot="-1359234">
            <a:off x="1309688" y="2551113"/>
            <a:ext cx="5926137" cy="2687637"/>
          </a:xfrm>
          <a:prstGeom prst="ellipse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/>
          <a:p>
            <a:pPr algn="ctr" latinLnBrk="1"/>
            <a:endParaRPr lang="ko-KR" altLang="en-US" sz="2400" dirty="0">
              <a:solidFill>
                <a:srgbClr val="CCECFF"/>
              </a:solidFill>
              <a:latin typeface="Times New Roman" panose="02020603050405020304" pitchFamily="2" charset="0"/>
              <a:ea typeface="楷体_GB2312" pitchFamily="49" charset="-122"/>
            </a:endParaRPr>
          </a:p>
        </p:txBody>
      </p:sp>
      <p:pic>
        <p:nvPicPr>
          <p:cNvPr id="43012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3976688"/>
            <a:ext cx="3295650" cy="213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椭圆 40964"/>
          <p:cNvSpPr/>
          <p:nvPr/>
        </p:nvSpPr>
        <p:spPr>
          <a:xfrm>
            <a:off x="4067810" y="3722688"/>
            <a:ext cx="3097213" cy="1295400"/>
          </a:xfrm>
          <a:prstGeom prst="ellipse">
            <a:avLst/>
          </a:prstGeom>
          <a:gradFill rotWithShape="1">
            <a:gsLst>
              <a:gs pos="0">
                <a:srgbClr val="E9940B"/>
              </a:gs>
              <a:gs pos="100000">
                <a:srgbClr val="492E03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</p:spPr>
        <p:txBody>
          <a:bodyPr wrap="none" anchor="ctr"/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理实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一体化教室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4301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455" y="1310640"/>
            <a:ext cx="314325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5" name="椭圆 40966"/>
          <p:cNvSpPr/>
          <p:nvPr/>
        </p:nvSpPr>
        <p:spPr>
          <a:xfrm>
            <a:off x="4787900" y="1628775"/>
            <a:ext cx="3009900" cy="12192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00058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</p:spPr>
        <p:txBody>
          <a:bodyPr wrap="none" anchor="ctr"/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校内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实训车间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43016" name="椭圆 40967"/>
          <p:cNvSpPr/>
          <p:nvPr/>
        </p:nvSpPr>
        <p:spPr>
          <a:xfrm>
            <a:off x="881063" y="3213100"/>
            <a:ext cx="2881312" cy="1219200"/>
          </a:xfrm>
          <a:prstGeom prst="ellipse">
            <a:avLst/>
          </a:prstGeom>
          <a:gradFill rotWithShape="1">
            <a:gsLst>
              <a:gs pos="0">
                <a:srgbClr val="B4C763"/>
              </a:gs>
              <a:gs pos="100000">
                <a:srgbClr val="404723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</p:spPr>
        <p:txBody>
          <a:bodyPr wrap="none" anchor="ctr"/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校外实训基地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40970" name="矩形 40969"/>
          <p:cNvSpPr/>
          <p:nvPr/>
        </p:nvSpPr>
        <p:spPr>
          <a:xfrm>
            <a:off x="3708400" y="3357563"/>
            <a:ext cx="381635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Arial" panose="020B0604020202020204" pitchFamily="34" charset="0"/>
                <a:ea typeface="楷体_GB2312" pitchFamily="49" charset="-122"/>
              </a:rPr>
              <a:t>三位一体实训平台</a:t>
            </a:r>
            <a:endParaRPr lang="zh-CN" altLang="en-US" sz="2400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43018" name="文本框 2"/>
          <p:cNvSpPr txBox="1"/>
          <p:nvPr/>
        </p:nvSpPr>
        <p:spPr>
          <a:xfrm>
            <a:off x="116205" y="933450"/>
            <a:ext cx="26816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905" indent="-344805" algn="l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SzTx/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六、实训条件</a:t>
            </a:r>
            <a:endParaRPr lang="zh-CN" altLang="en-US" sz="24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4653" y="798830"/>
            <a:ext cx="3273425" cy="2019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3" name="圆角矩形 8"/>
          <p:cNvSpPr/>
          <p:nvPr/>
        </p:nvSpPr>
        <p:spPr>
          <a:xfrm>
            <a:off x="904875" y="1851025"/>
            <a:ext cx="2350135" cy="38404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p>
            <a:pPr>
              <a:spcBef>
                <a:spcPct val="50000"/>
              </a:spcBef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汽车专业拥有先进的实验实训条件和设备，目前校内实训基地有交通安全智能控制实训室、新能源汽车实训室、发动机构造与维修实训室、汽车维护实训室、汽车检测实训室、汽车钣金与涂装实训室等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18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个实训室。</a:t>
            </a:r>
            <a:endParaRPr lang="en-US" altLang="en-US" b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4034" name="文本框 68617"/>
          <p:cNvSpPr txBox="1"/>
          <p:nvPr/>
        </p:nvSpPr>
        <p:spPr>
          <a:xfrm>
            <a:off x="207645" y="1970723"/>
            <a:ext cx="612775" cy="36004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校  内  实  训  基  地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403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778" y="1851025"/>
            <a:ext cx="3571875" cy="1804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3" descr="]]UIURQ7U~$Z$)SVPD878CE"/>
          <p:cNvPicPr>
            <a:picLocks noChangeAspect="1"/>
          </p:cNvPicPr>
          <p:nvPr/>
        </p:nvPicPr>
        <p:blipFill>
          <a:blip r:embed="rId3"/>
          <a:srcRect t="26765" r="562" b="-11765"/>
          <a:stretch>
            <a:fillRect/>
          </a:stretch>
        </p:blipFill>
        <p:spPr>
          <a:xfrm>
            <a:off x="5126038" y="3407093"/>
            <a:ext cx="3709987" cy="2284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Picture 3" descr="CE7@29TAPJK`U3PLQ~G_J2L"/>
          <p:cNvPicPr>
            <a:picLocks noChangeAspect="1"/>
          </p:cNvPicPr>
          <p:nvPr/>
        </p:nvPicPr>
        <p:blipFill>
          <a:blip r:embed="rId4"/>
          <a:srcRect l="1703" t="8577"/>
          <a:stretch>
            <a:fillRect/>
          </a:stretch>
        </p:blipFill>
        <p:spPr>
          <a:xfrm>
            <a:off x="3141663" y="4533583"/>
            <a:ext cx="3586162" cy="23241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圆角矩形 8"/>
          <p:cNvSpPr/>
          <p:nvPr/>
        </p:nvSpPr>
        <p:spPr>
          <a:xfrm>
            <a:off x="1619250" y="1555750"/>
            <a:ext cx="3003550" cy="3840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p>
            <a:r>
              <a:rPr lang="en-US" altLang="en-US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先后与南京比亚迪汽车有限公司、众泰新能源汽车有限公司、润东汽车集团等多家单位建立了较稳定的校外实习基地，建立了良好的校企合作关系</a:t>
            </a:r>
            <a:endParaRPr lang="en-US" altLang="en-US" b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505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5555" y="945515"/>
            <a:ext cx="3390900" cy="1814195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505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55" y="2839720"/>
            <a:ext cx="3390900" cy="1177925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5060" name="文本框 68617"/>
          <p:cNvSpPr txBox="1"/>
          <p:nvPr/>
        </p:nvSpPr>
        <p:spPr>
          <a:xfrm>
            <a:off x="547688" y="1773238"/>
            <a:ext cx="639762" cy="36004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校  外  实  训  基  地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5061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555" y="4055110"/>
            <a:ext cx="3390900" cy="2279015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</p:spTree>
    <p:custDataLst>
      <p:tags r:id="rId4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3" name="文本框 5"/>
          <p:cNvSpPr txBox="1"/>
          <p:nvPr/>
        </p:nvSpPr>
        <p:spPr>
          <a:xfrm>
            <a:off x="746125" y="939800"/>
            <a:ext cx="450373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</a:rPr>
              <a:t>七、职业发展</a:t>
            </a:r>
            <a:endParaRPr lang="zh-CN" altLang="en-US" sz="28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084" name="文本占位符 11266"/>
          <p:cNvSpPr>
            <a:spLocks noGrp="1"/>
          </p:cNvSpPr>
          <p:nvPr/>
        </p:nvSpPr>
        <p:spPr>
          <a:xfrm>
            <a:off x="208280" y="1462405"/>
            <a:ext cx="8221345" cy="98361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1905" indent="-344805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</a:pPr>
            <a:r>
              <a:rPr lang="zh-CN" altLang="en-US" dirty="0">
                <a:solidFill>
                  <a:srgbClr val="0066FF"/>
                </a:solidFill>
                <a:latin typeface="微软雅黑" panose="020B0503020204020204" charset="-122"/>
                <a:ea typeface="微软雅黑" panose="020B0503020204020204" charset="-122"/>
              </a:rPr>
              <a:t>       毕业后课从事汽车安全技术与管理、交通运输安全管理、交通事故车辆安全技术鉴定、车辆技术鉴定、汽车维修保养、汽车保险理赔等技术与管理工作。</a:t>
            </a:r>
            <a:endParaRPr lang="zh-CN" altLang="en-US" dirty="0">
              <a:solidFill>
                <a:srgbClr val="0066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6085" name="图片 1" descr="B%%N(YDMNDI{~IG5KTAIO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" y="4000818"/>
            <a:ext cx="3663950" cy="2598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2" descr="_}D@0H$QJ)7O62}XGWG6A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045" y="2446020"/>
            <a:ext cx="345598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7" name="图片 3" descr="2S8H3S]FCKP)}VNB8K}3A%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845" y="3903980"/>
            <a:ext cx="4067175" cy="2695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Picture 2" descr="2xcvfnaar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463" y="1785620"/>
            <a:ext cx="3921125" cy="2901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438" y="4292600"/>
            <a:ext cx="3990975" cy="2492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846388" y="996633"/>
            <a:ext cx="4881563" cy="576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cs"/>
              </a:rPr>
              <a:t>汽车服务顾问 </a:t>
            </a:r>
            <a:endParaRPr kumimoji="0" lang="zh-CN" altLang="en-US" sz="3200" b="1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+mn-cs"/>
            </a:endParaRPr>
          </a:p>
        </p:txBody>
      </p:sp>
      <p:pic>
        <p:nvPicPr>
          <p:cNvPr id="47109" name="Picture 3" descr="0b1498dd6f01da03-1ec65dfb0957c75d-299909b6ef25d7bb64757e98cd298d89_i"/>
          <p:cNvPicPr>
            <a:picLocks noChangeAspect="1"/>
          </p:cNvPicPr>
          <p:nvPr/>
        </p:nvPicPr>
        <p:blipFill>
          <a:blip r:embed="rId3"/>
          <a:srcRect l="20729" t="1358"/>
          <a:stretch>
            <a:fillRect/>
          </a:stretch>
        </p:blipFill>
        <p:spPr>
          <a:xfrm>
            <a:off x="4775200" y="1785620"/>
            <a:ext cx="3694113" cy="305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30" name="Picture 3" descr="192e7e006a50fab0-231aa817c3710eb8-d1893e21ad7ba80c756b4e22406076bb_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8800" y="1384935"/>
            <a:ext cx="3954463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1" name="Picture 4" descr="192e7e006a50fab0-231aa817c3710eb8-3368f45d28ee5023ec9b16f0cf32abe1_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3832860"/>
            <a:ext cx="4540250" cy="273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660650" y="823595"/>
            <a:ext cx="4881563" cy="576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cs"/>
              </a:rPr>
              <a:t>安全员与理赔员</a:t>
            </a:r>
            <a:endParaRPr kumimoji="0" lang="zh-CN" altLang="en-US" sz="3200" b="1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+mn-cs"/>
            </a:endParaRPr>
          </a:p>
        </p:txBody>
      </p:sp>
      <p:pic>
        <p:nvPicPr>
          <p:cNvPr id="4813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15" y="1400175"/>
            <a:ext cx="3279775" cy="2706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Picture 2" descr="prox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3" y="3977323"/>
            <a:ext cx="3906837" cy="25923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3" descr="211-20101111111833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3258" y="4077335"/>
            <a:ext cx="4441825" cy="2406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5" name="Picture 4" descr="20130726154459_9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4180523"/>
            <a:ext cx="4048125" cy="2303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Picture 5" descr="165556120709111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015" y="1459230"/>
            <a:ext cx="3744913" cy="280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1912620" y="882650"/>
            <a:ext cx="4676140" cy="5765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cs"/>
              </a:rPr>
              <a:t>质检与定损</a:t>
            </a:r>
            <a:endParaRPr kumimoji="0" lang="zh-CN" altLang="en-US" sz="3200" b="1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+mn-cs"/>
            </a:endParaRPr>
          </a:p>
        </p:txBody>
      </p:sp>
    </p:spTree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9" name="文本框 5"/>
          <p:cNvSpPr txBox="1"/>
          <p:nvPr/>
        </p:nvSpPr>
        <p:spPr>
          <a:xfrm>
            <a:off x="774065" y="885825"/>
            <a:ext cx="450373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</a:rPr>
              <a:t>八、学历提升</a:t>
            </a:r>
            <a:endParaRPr lang="zh-CN" altLang="en-US" sz="28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180" name="文本占位符 11266"/>
          <p:cNvSpPr>
            <a:spLocks noGrp="1"/>
          </p:cNvSpPr>
          <p:nvPr/>
        </p:nvSpPr>
        <p:spPr>
          <a:xfrm>
            <a:off x="461010" y="1302385"/>
            <a:ext cx="8221345" cy="92202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1905" indent="-344805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</a:pPr>
            <a:r>
              <a:rPr lang="zh-CN" altLang="en-US" dirty="0">
                <a:solidFill>
                  <a:srgbClr val="0066FF"/>
                </a:solidFill>
                <a:latin typeface="微软雅黑" panose="020B0503020204020204" charset="-122"/>
                <a:ea typeface="微软雅黑" panose="020B0503020204020204" charset="-122"/>
              </a:rPr>
              <a:t>       我们也可以通过专接本、专升本等途径，继续深造。学院和南京工业大学、南京林业大学、江苏科技大学等高校有各种对接合作。</a:t>
            </a:r>
            <a:endParaRPr lang="zh-CN" altLang="en-US" dirty="0">
              <a:solidFill>
                <a:srgbClr val="0066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018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2139633"/>
            <a:ext cx="7978775" cy="4541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文本框 21"/>
          <p:cNvSpPr/>
          <p:nvPr/>
        </p:nvSpPr>
        <p:spPr>
          <a:xfrm>
            <a:off x="1882775" y="4772025"/>
            <a:ext cx="263525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Segoe UI Black" panose="020B0A02040204020203" pitchFamily="2" charset="0"/>
                <a:ea typeface="宋体" panose="02010600030101010101" pitchFamily="2" charset="-122"/>
                <a:sym typeface="Segoe UI Black" panose="020B0A02040204020203" pitchFamily="2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Segoe UI Black" panose="020B0A02040204020203" pitchFamily="2" charset="0"/>
              <a:ea typeface="宋体" panose="02010600030101010101" pitchFamily="2" charset="-122"/>
              <a:sym typeface="Segoe UI Black" panose="020B0A02040204020203" pitchFamily="2" charset="0"/>
            </a:endParaRPr>
          </a:p>
        </p:txBody>
      </p:sp>
      <p:sp>
        <p:nvSpPr>
          <p:cNvPr id="28676" name="文本框 5140"/>
          <p:cNvSpPr txBox="1"/>
          <p:nvPr/>
        </p:nvSpPr>
        <p:spPr>
          <a:xfrm>
            <a:off x="-3175" y="1009650"/>
            <a:ext cx="5380038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一、专业背景</a:t>
            </a:r>
            <a:endParaRPr lang="zh-CN" altLang="en-US" sz="32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677" name="矩形 5142"/>
          <p:cNvSpPr/>
          <p:nvPr/>
        </p:nvSpPr>
        <p:spPr>
          <a:xfrm>
            <a:off x="1331913" y="4913313"/>
            <a:ext cx="654050" cy="384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678" name="组合 88073"/>
          <p:cNvGrpSpPr/>
          <p:nvPr/>
        </p:nvGrpSpPr>
        <p:grpSpPr>
          <a:xfrm>
            <a:off x="325438" y="1593850"/>
            <a:ext cx="8493125" cy="5083175"/>
            <a:chOff x="376" y="1138"/>
            <a:chExt cx="5151" cy="2903"/>
          </a:xfrm>
        </p:grpSpPr>
        <p:sp>
          <p:nvSpPr>
            <p:cNvPr id="4" name="内容占位符 2"/>
            <p:cNvSpPr>
              <a:spLocks noGrp="1"/>
            </p:cNvSpPr>
            <p:nvPr>
              <p:ph idx="4294967295"/>
            </p:nvPr>
          </p:nvSpPr>
          <p:spPr>
            <a:xfrm>
              <a:off x="1383" y="1138"/>
              <a:ext cx="4144" cy="962"/>
            </a:xfrm>
            <a:solidFill>
              <a:schemeClr val="lt1"/>
            </a:solidFill>
            <a:ln w="12700">
              <a:solidFill>
                <a:schemeClr val="accent1"/>
              </a:solidFill>
              <a:miter lim="800000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>
              <a:noAutofit/>
            </a:bodyPr>
            <a:p>
              <a:pPr marL="0" marR="0" lvl="0" indent="0" algn="l" defTabSz="97980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F9900"/>
                </a:buClr>
                <a:buSzPct val="70000"/>
                <a:buFont typeface="Arial" panose="020B0604020202020204" pitchFamily="34" charset="0"/>
                <a:buNone/>
              </a:pPr>
              <a:r>
                <a:rPr kumimoji="0" lang="en-US" altLang="x-none" sz="2000" b="1" i="0" u="none" strike="noStrike" kern="1200" cap="none" spc="0" normalizeH="0" baseline="0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cs typeface="+mn-cs"/>
                  <a:sym typeface="+mn-ea"/>
                </a:rPr>
                <a:t> 2016年最新颁布的《中华人民共和国道路交通安全法》规定准予登记的机动车应当符合机动车国家安全技术标准；对登记后上道路行驶的机动车，应当依照法律、行政法规的规定，根据车辆用途、载客载货数量、使用年限等不同情况，定期进行安全技术检验。</a:t>
              </a:r>
              <a:r>
                <a:rPr kumimoji="0" lang="zh-CN" altLang="en-US" sz="2000" b="0" i="0" u="none" strike="noStrike" kern="1200" cap="none" spc="0" normalizeH="0" baseline="0" noProof="1" dirty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 </a:t>
              </a:r>
              <a:endParaRPr kumimoji="0" lang="zh-CN" altLang="en-US" sz="2000" b="0" i="0" u="none" strike="noStrike" kern="1200" cap="none" spc="0" normalizeH="0" baseline="0" noProof="1" dirty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7980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F9900"/>
                </a:buClr>
                <a:buSzPct val="70000"/>
                <a:buFont typeface="Arial" panose="020B0604020202020204" pitchFamily="34" charset="0"/>
                <a:buNone/>
              </a:pPr>
              <a:endParaRPr kumimoji="0" lang="en-US" altLang="x-none" sz="2000" b="1" i="0" u="none" strike="noStrike" kern="1200" cap="none" spc="0" normalizeH="0" baseline="0" noProof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376" y="1207"/>
              <a:ext cx="923" cy="31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indent="0" fontAlgn="base"/>
              <a:r>
                <a:rPr lang="en-US" altLang="zh-CN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   </a:t>
              </a:r>
              <a:r>
                <a:rPr lang="zh-CN" altLang="en-US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政策法规</a:t>
              </a:r>
              <a:endParaRPr lang="zh-CN" altLang="en-US" sz="1600" b="1" strike="noStrike" noProof="1" dirty="0">
                <a:solidFill>
                  <a:srgbClr val="FFFFFF"/>
                </a:solidFill>
                <a:latin typeface="Arial" panose="020B0604020202020204" pitchFamily="34" charset="0"/>
                <a:ea typeface="楷体_GB2312" pitchFamily="49" charset="-122"/>
              </a:endParaRPr>
            </a:p>
          </p:txBody>
        </p:sp>
        <p:sp>
          <p:nvSpPr>
            <p:cNvPr id="6" name="内容占位符 2"/>
            <p:cNvSpPr txBox="1"/>
            <p:nvPr/>
          </p:nvSpPr>
          <p:spPr>
            <a:xfrm>
              <a:off x="1383" y="2170"/>
              <a:ext cx="4144" cy="95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p>
              <a:pPr lvl="0" indent="0" fontAlgn="base"/>
              <a:r>
                <a:rPr lang="en-US" altLang="x-none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现行的《交通汽车运输企业安全生产管理办法》规定：各级交通主管部门应设置安全生产管理机构，配备与安全生产管理工作相适应的专职管理人员；运输企业应参照部颁标准JT／T3144－91的规定配备安全生产管理人员。</a:t>
              </a:r>
              <a:r>
                <a:rPr lang="zh-CN" altLang="en-US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目前全国范围内此类人才缺口巨大。</a:t>
              </a:r>
              <a:endParaRPr lang="en-US" altLang="x-none" sz="2000" b="1" strike="noStrike" noProof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endParaRPr>
            </a:p>
            <a:p>
              <a:pPr lvl="0" indent="0" fontAlgn="base"/>
              <a:endParaRPr lang="zh-CN" altLang="en-US" sz="2000" b="1" strike="noStrike" noProof="1" dirty="0">
                <a:solidFill>
                  <a:srgbClr val="0066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lvl="0" indent="0" fontAlgn="base"/>
              <a:endParaRPr lang="zh-CN" altLang="en-US" sz="2000" b="1" strike="noStrike" noProof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endParaRPr>
            </a:p>
            <a:p>
              <a:pPr lvl="0" defTabSz="979805" eaLnBrk="0" fontAlgn="base" hangingPunct="0">
                <a:spcBef>
                  <a:spcPct val="20000"/>
                </a:spcBef>
                <a:buClr>
                  <a:srgbClr val="FF9900"/>
                </a:buClr>
                <a:buSzPct val="70000"/>
              </a:pPr>
              <a:endParaRPr lang="zh-CN" altLang="en-US" b="1" strike="noStrike" noProof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376" y="2170"/>
              <a:ext cx="923" cy="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indent="0" fontAlgn="base"/>
              <a:r>
                <a:rPr lang="en-US" altLang="zh-CN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    </a:t>
              </a:r>
              <a:r>
                <a:rPr lang="zh-CN" altLang="en-US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行业需求</a:t>
              </a:r>
              <a:endParaRPr lang="zh-CN" altLang="en-US" sz="1600" b="1" strike="noStrike" noProof="1" dirty="0">
                <a:solidFill>
                  <a:srgbClr val="FFFFFF"/>
                </a:solidFill>
                <a:latin typeface="Arial" panose="020B0604020202020204" pitchFamily="34" charset="0"/>
                <a:ea typeface="楷体_GB2312" pitchFamily="49" charset="-122"/>
              </a:endParaRPr>
            </a:p>
          </p:txBody>
        </p:sp>
        <p:sp>
          <p:nvSpPr>
            <p:cNvPr id="9" name="内容占位符 2"/>
            <p:cNvSpPr txBox="1"/>
            <p:nvPr/>
          </p:nvSpPr>
          <p:spPr>
            <a:xfrm>
              <a:off x="1383" y="3231"/>
              <a:ext cx="4144" cy="8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p>
              <a:pPr marL="0" lvl="0" indent="0" defTabSz="979805" fontAlgn="auto">
                <a:buClr>
                  <a:srgbClr val="FF9900"/>
                </a:buClr>
                <a:buSzPct val="70000"/>
                <a:buNone/>
              </a:pPr>
              <a:r>
                <a:rPr lang="zh-CN" altLang="en-US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我院</a:t>
              </a:r>
              <a:r>
                <a:rPr lang="en-US" altLang="x-none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汽车专业</a:t>
              </a:r>
              <a:r>
                <a:rPr lang="zh-CN" altLang="en-US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实力雄厚，</a:t>
              </a:r>
              <a:r>
                <a:rPr lang="en-US" altLang="x-none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现有新能源汽车运用与维修、汽车运用安全管理，汽车检测与维修、汽车钣金涂装、汽车营销等专业，形成了完整的汽车专业链群，全面覆盖汽车产业各领域。现有在校班级51个，学生2128人。</a:t>
              </a:r>
              <a:endParaRPr lang="en-US" altLang="x-none" sz="2000" b="1" strike="noStrike" noProof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endParaRPr>
            </a:p>
            <a:p>
              <a:pPr lvl="0" indent="0" fontAlgn="base"/>
              <a:r>
                <a:rPr lang="en-US" altLang="x-none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Arial" panose="020B0604020202020204" pitchFamily="34" charset="0"/>
                </a:rPr>
                <a:t> </a:t>
              </a:r>
              <a:r>
                <a:rPr lang="zh-CN" altLang="en-US" strike="noStrike" noProof="1" dirty="0">
                  <a:solidFill>
                    <a:srgbClr val="0066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</a:t>
              </a:r>
              <a:endParaRPr lang="zh-CN" altLang="en-US" b="1" strike="noStrike" noProof="1" dirty="0">
                <a:solidFill>
                  <a:srgbClr val="0066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4"/>
            <p:cNvSpPr/>
            <p:nvPr/>
          </p:nvSpPr>
          <p:spPr>
            <a:xfrm>
              <a:off x="376" y="3231"/>
              <a:ext cx="923" cy="31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indent="0" fontAlgn="base"/>
              <a:r>
                <a:rPr lang="en-US" altLang="zh-CN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    </a:t>
              </a:r>
              <a:r>
                <a:rPr lang="zh-CN" altLang="en-US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专业基础</a:t>
              </a:r>
              <a:endParaRPr lang="zh-CN" altLang="en-US" sz="1600" b="1" strike="noStrike" noProof="1" dirty="0">
                <a:solidFill>
                  <a:srgbClr val="FFFFFF"/>
                </a:solidFill>
                <a:latin typeface="Arial" panose="020B0604020202020204" pitchFamily="34" charset="0"/>
                <a:ea typeface="楷体_GB2312" pitchFamily="49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文本框 21"/>
          <p:cNvSpPr/>
          <p:nvPr/>
        </p:nvSpPr>
        <p:spPr>
          <a:xfrm>
            <a:off x="1882775" y="4772025"/>
            <a:ext cx="263525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Segoe UI Black" panose="020B0A02040204020203" pitchFamily="2" charset="0"/>
                <a:ea typeface="宋体" panose="02010600030101010101" pitchFamily="2" charset="-122"/>
                <a:sym typeface="Segoe UI Black" panose="020B0A02040204020203" pitchFamily="2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Segoe UI Black" panose="020B0A02040204020203" pitchFamily="2" charset="0"/>
              <a:ea typeface="宋体" panose="02010600030101010101" pitchFamily="2" charset="-122"/>
              <a:sym typeface="Segoe UI Black" panose="020B0A02040204020203" pitchFamily="2" charset="0"/>
            </a:endParaRPr>
          </a:p>
        </p:txBody>
      </p:sp>
      <p:sp>
        <p:nvSpPr>
          <p:cNvPr id="29698" name="矩形 5142"/>
          <p:cNvSpPr/>
          <p:nvPr/>
        </p:nvSpPr>
        <p:spPr>
          <a:xfrm>
            <a:off x="1331913" y="4913313"/>
            <a:ext cx="654050" cy="384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9699" name="图片 1" descr="驾考安全员（网络图片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3030" y="1511300"/>
            <a:ext cx="4686300" cy="437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图片 3" descr="2S8H3S]FCKP)}VNB8K}3A%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803" y="3981768"/>
            <a:ext cx="3989387" cy="2643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Picture 5" descr="1655561207091114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803" y="893445"/>
            <a:ext cx="3962400" cy="29733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文本框 21"/>
          <p:cNvSpPr/>
          <p:nvPr/>
        </p:nvSpPr>
        <p:spPr>
          <a:xfrm>
            <a:off x="1882775" y="4772025"/>
            <a:ext cx="263525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Segoe UI Black" panose="020B0A02040204020203" pitchFamily="2" charset="0"/>
                <a:ea typeface="宋体" panose="02010600030101010101" pitchFamily="2" charset="-122"/>
                <a:sym typeface="Segoe UI Black" panose="020B0A02040204020203" pitchFamily="2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Segoe UI Black" panose="020B0A02040204020203" pitchFamily="2" charset="0"/>
              <a:ea typeface="宋体" panose="02010600030101010101" pitchFamily="2" charset="-122"/>
              <a:sym typeface="Segoe UI Black" panose="020B0A02040204020203" pitchFamily="2" charset="0"/>
            </a:endParaRPr>
          </a:p>
        </p:txBody>
      </p:sp>
      <p:sp>
        <p:nvSpPr>
          <p:cNvPr id="30723" name="矩形 5142"/>
          <p:cNvSpPr/>
          <p:nvPr/>
        </p:nvSpPr>
        <p:spPr>
          <a:xfrm>
            <a:off x="1331913" y="4913313"/>
            <a:ext cx="654050" cy="384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4" name="文本占位符 11266"/>
          <p:cNvSpPr>
            <a:spLocks noGrp="1"/>
          </p:cNvSpPr>
          <p:nvPr/>
        </p:nvSpPr>
        <p:spPr>
          <a:xfrm>
            <a:off x="228918" y="826135"/>
            <a:ext cx="8229600" cy="1955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1905" indent="-344805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</a:rPr>
              <a:t>二、专业特色：</a:t>
            </a:r>
            <a:endParaRPr lang="zh-CN" altLang="en-US" sz="24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905" indent="-344805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000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pitchFamily="1" charset="-122"/>
              </a:rPr>
              <a:t>我院是江苏省唯一开设汽车运用安全管理专业的大专院校。本专业是汽车技术运用与汽车安全管理深度融合的专业，是我院“十三五”期间重点建设专业。</a:t>
            </a:r>
            <a:endParaRPr lang="zh-CN" altLang="en-US" sz="2000" dirty="0">
              <a:solidFill>
                <a:srgbClr val="0066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905" indent="-344805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</a:pPr>
            <a:endParaRPr lang="zh-CN" altLang="en-US" sz="2000" dirty="0">
              <a:solidFill>
                <a:srgbClr val="000099"/>
              </a:solidFill>
              <a:latin typeface="Arial" panose="020B0604020202020204" pitchFamily="34" charset="0"/>
              <a:ea typeface="黑体" panose="02010609060101010101" pitchFamily="1" charset="-122"/>
            </a:endParaRPr>
          </a:p>
        </p:txBody>
      </p:sp>
      <p:pic>
        <p:nvPicPr>
          <p:cNvPr id="30725" name="图片 1" descr="DN4A62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0545" y="2936558"/>
            <a:ext cx="4640263" cy="3094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图片 2" descr="IMG_20190702_1007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3" y="2936558"/>
            <a:ext cx="4125912" cy="30940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文本框 21"/>
          <p:cNvSpPr/>
          <p:nvPr/>
        </p:nvSpPr>
        <p:spPr>
          <a:xfrm>
            <a:off x="1882775" y="4772025"/>
            <a:ext cx="263525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Segoe UI Black" panose="020B0A02040204020203" pitchFamily="2" charset="0"/>
                <a:ea typeface="宋体" panose="02010600030101010101" pitchFamily="2" charset="-122"/>
                <a:sym typeface="Segoe UI Black" panose="020B0A02040204020203" pitchFamily="2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Segoe UI Black" panose="020B0A02040204020203" pitchFamily="2" charset="0"/>
              <a:ea typeface="宋体" panose="02010600030101010101" pitchFamily="2" charset="-122"/>
              <a:sym typeface="Segoe UI Black" panose="020B0A02040204020203" pitchFamily="2" charset="0"/>
            </a:endParaRPr>
          </a:p>
        </p:txBody>
      </p:sp>
      <p:sp>
        <p:nvSpPr>
          <p:cNvPr id="31746" name="矩形 5142"/>
          <p:cNvSpPr/>
          <p:nvPr/>
        </p:nvSpPr>
        <p:spPr>
          <a:xfrm>
            <a:off x="1331913" y="4913313"/>
            <a:ext cx="654050" cy="384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747" name="文本框 1"/>
          <p:cNvSpPr txBox="1"/>
          <p:nvPr/>
        </p:nvSpPr>
        <p:spPr>
          <a:xfrm>
            <a:off x="549275" y="955675"/>
            <a:ext cx="7770813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课程体系的开发，以职业岗位能力培养为主导，以素质教育为核心，设计符合学生职业成长规律的课程体系。</a:t>
            </a:r>
            <a:endParaRPr lang="zh-CN" altLang="en-US" sz="2400" b="1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748" name="箭头 545"/>
          <p:cNvSpPr>
            <a:spLocks noGrp="1"/>
          </p:cNvSpPr>
          <p:nvPr/>
        </p:nvSpPr>
        <p:spPr>
          <a:xfrm flipH="1" flipV="1">
            <a:off x="1212850" y="1895475"/>
            <a:ext cx="1588" cy="4608513"/>
          </a:xfrm>
          <a:prstGeom prst="line">
            <a:avLst/>
          </a:prstGeom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9" name="箭头 546"/>
          <p:cNvSpPr>
            <a:spLocks noGrp="1"/>
          </p:cNvSpPr>
          <p:nvPr/>
        </p:nvSpPr>
        <p:spPr>
          <a:xfrm>
            <a:off x="1212850" y="6503988"/>
            <a:ext cx="6699250" cy="1587"/>
          </a:xfrm>
          <a:prstGeom prst="line">
            <a:avLst/>
          </a:prstGeom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0" name="立方体 29699"/>
          <p:cNvSpPr>
            <a:spLocks noGrp="1"/>
          </p:cNvSpPr>
          <p:nvPr/>
        </p:nvSpPr>
        <p:spPr>
          <a:xfrm>
            <a:off x="2725738" y="5495925"/>
            <a:ext cx="2808287" cy="1008063"/>
          </a:xfrm>
          <a:prstGeom prst="cube">
            <a:avLst>
              <a:gd name="adj" fmla="val 56083"/>
            </a:avLst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1" name="立方体 29700"/>
          <p:cNvSpPr>
            <a:spLocks noGrp="1"/>
          </p:cNvSpPr>
          <p:nvPr/>
        </p:nvSpPr>
        <p:spPr>
          <a:xfrm>
            <a:off x="3302000" y="4416425"/>
            <a:ext cx="2735263" cy="1079500"/>
          </a:xfrm>
          <a:prstGeom prst="cube">
            <a:avLst>
              <a:gd name="adj" fmla="val 47588"/>
            </a:avLst>
          </a:prstGeom>
          <a:noFill/>
          <a:ln w="38100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2" name="立方体 29701"/>
          <p:cNvSpPr>
            <a:spLocks noGrp="1"/>
          </p:cNvSpPr>
          <p:nvPr/>
        </p:nvSpPr>
        <p:spPr>
          <a:xfrm>
            <a:off x="3805238" y="3335338"/>
            <a:ext cx="2735262" cy="1081087"/>
          </a:xfrm>
          <a:prstGeom prst="cube">
            <a:avLst>
              <a:gd name="adj" fmla="val 47588"/>
            </a:avLst>
          </a:prstGeom>
          <a:noFill/>
          <a:ln w="38100" cap="flat" cmpd="sng">
            <a:solidFill>
              <a:srgbClr val="33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3" name="立方体 29702"/>
          <p:cNvSpPr>
            <a:spLocks noGrp="1"/>
          </p:cNvSpPr>
          <p:nvPr/>
        </p:nvSpPr>
        <p:spPr>
          <a:xfrm>
            <a:off x="4308475" y="2327275"/>
            <a:ext cx="2736850" cy="1008063"/>
          </a:xfrm>
          <a:prstGeom prst="cube">
            <a:avLst>
              <a:gd name="adj" fmla="val 47588"/>
            </a:avLst>
          </a:prstGeom>
          <a:noFill/>
          <a:ln w="38100" cap="flat" cmpd="sng">
            <a:solidFill>
              <a:srgbClr val="FFCC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4" name="直接连接符 29703"/>
          <p:cNvSpPr>
            <a:spLocks noGrp="1"/>
          </p:cNvSpPr>
          <p:nvPr/>
        </p:nvSpPr>
        <p:spPr>
          <a:xfrm>
            <a:off x="1212850" y="5495925"/>
            <a:ext cx="6264275" cy="0"/>
          </a:xfrm>
          <a:prstGeom prst="line">
            <a:avLst/>
          </a:prstGeom>
          <a:ln w="190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5" name="直接连接符 29704"/>
          <p:cNvSpPr>
            <a:spLocks noGrp="1"/>
          </p:cNvSpPr>
          <p:nvPr/>
        </p:nvSpPr>
        <p:spPr>
          <a:xfrm flipV="1">
            <a:off x="1212850" y="4416425"/>
            <a:ext cx="6337300" cy="0"/>
          </a:xfrm>
          <a:prstGeom prst="line">
            <a:avLst/>
          </a:prstGeom>
          <a:ln w="190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6" name="直接连接符 29705"/>
          <p:cNvSpPr>
            <a:spLocks noGrp="1"/>
          </p:cNvSpPr>
          <p:nvPr/>
        </p:nvSpPr>
        <p:spPr>
          <a:xfrm>
            <a:off x="1212850" y="3336925"/>
            <a:ext cx="6553200" cy="0"/>
          </a:xfrm>
          <a:prstGeom prst="line">
            <a:avLst/>
          </a:prstGeom>
          <a:ln w="190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7" name="文本框 29706"/>
          <p:cNvSpPr txBox="1"/>
          <p:nvPr/>
        </p:nvSpPr>
        <p:spPr>
          <a:xfrm>
            <a:off x="7045325" y="5495925"/>
            <a:ext cx="457200" cy="112712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素质平台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8" name="文本框 29707"/>
          <p:cNvSpPr txBox="1"/>
          <p:nvPr/>
        </p:nvSpPr>
        <p:spPr>
          <a:xfrm>
            <a:off x="7045325" y="4416425"/>
            <a:ext cx="457200" cy="106045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专业能力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9" name="文本框 29708"/>
          <p:cNvSpPr txBox="1"/>
          <p:nvPr/>
        </p:nvSpPr>
        <p:spPr>
          <a:xfrm>
            <a:off x="7048500" y="3408363"/>
            <a:ext cx="457200" cy="1150937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综合能力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0" name="文本框 29709"/>
          <p:cNvSpPr txBox="1"/>
          <p:nvPr/>
        </p:nvSpPr>
        <p:spPr>
          <a:xfrm>
            <a:off x="7045325" y="2327275"/>
            <a:ext cx="457200" cy="101600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职业能力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1" name="文本框 29710"/>
          <p:cNvSpPr txBox="1"/>
          <p:nvPr/>
        </p:nvSpPr>
        <p:spPr>
          <a:xfrm rot="-2760000">
            <a:off x="3786188" y="5618163"/>
            <a:ext cx="3587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2" name="文本框 29711"/>
          <p:cNvSpPr txBox="1"/>
          <p:nvPr/>
        </p:nvSpPr>
        <p:spPr>
          <a:xfrm>
            <a:off x="3086100" y="5711825"/>
            <a:ext cx="19431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基本理论与素质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3" name="文本框 29712"/>
          <p:cNvSpPr txBox="1"/>
          <p:nvPr/>
        </p:nvSpPr>
        <p:spPr>
          <a:xfrm>
            <a:off x="3589338" y="4559300"/>
            <a:ext cx="201612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专业核心能力课程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4" name="文本框 29713"/>
          <p:cNvSpPr txBox="1"/>
          <p:nvPr/>
        </p:nvSpPr>
        <p:spPr>
          <a:xfrm>
            <a:off x="4237038" y="3479800"/>
            <a:ext cx="1655762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综合能力课程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5" name="文本框 29714"/>
          <p:cNvSpPr txBox="1"/>
          <p:nvPr/>
        </p:nvSpPr>
        <p:spPr>
          <a:xfrm>
            <a:off x="5029200" y="2398713"/>
            <a:ext cx="1295400" cy="366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顶岗实习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6" name="文本框 29715"/>
          <p:cNvSpPr txBox="1"/>
          <p:nvPr/>
        </p:nvSpPr>
        <p:spPr>
          <a:xfrm>
            <a:off x="1765300" y="5495925"/>
            <a:ext cx="457200" cy="112712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夯实基础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7" name="文本框 29716"/>
          <p:cNvSpPr txBox="1"/>
          <p:nvPr/>
        </p:nvSpPr>
        <p:spPr>
          <a:xfrm>
            <a:off x="1763713" y="4397375"/>
            <a:ext cx="457200" cy="10985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技能训练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8" name="文本框 29717"/>
          <p:cNvSpPr txBox="1"/>
          <p:nvPr/>
        </p:nvSpPr>
        <p:spPr>
          <a:xfrm>
            <a:off x="1763713" y="3330575"/>
            <a:ext cx="457200" cy="1157288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实战训练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9" name="文本框 29718"/>
          <p:cNvSpPr txBox="1"/>
          <p:nvPr/>
        </p:nvSpPr>
        <p:spPr>
          <a:xfrm>
            <a:off x="1789113" y="2038350"/>
            <a:ext cx="457200" cy="129540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顶岗实习期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0" name="文本框 29719"/>
          <p:cNvSpPr txBox="1"/>
          <p:nvPr/>
        </p:nvSpPr>
        <p:spPr>
          <a:xfrm>
            <a:off x="4165600" y="5064125"/>
            <a:ext cx="538163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1年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1" name="文本框 29720"/>
          <p:cNvSpPr txBox="1"/>
          <p:nvPr/>
        </p:nvSpPr>
        <p:spPr>
          <a:xfrm>
            <a:off x="3660775" y="6143625"/>
            <a:ext cx="538163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1年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2" name="文本框 29721"/>
          <p:cNvSpPr txBox="1"/>
          <p:nvPr/>
        </p:nvSpPr>
        <p:spPr>
          <a:xfrm>
            <a:off x="4741863" y="4056063"/>
            <a:ext cx="728662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0.5年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3" name="文本框 29722"/>
          <p:cNvSpPr txBox="1"/>
          <p:nvPr/>
        </p:nvSpPr>
        <p:spPr>
          <a:xfrm>
            <a:off x="5173663" y="2903538"/>
            <a:ext cx="728662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0.5年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85" name="矩形 87084"/>
          <p:cNvSpPr/>
          <p:nvPr/>
        </p:nvSpPr>
        <p:spPr>
          <a:xfrm>
            <a:off x="552450" y="6015038"/>
            <a:ext cx="1655763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必备基础</a:t>
            </a:r>
            <a:endParaRPr lang="zh-CN" altLang="en-US" sz="2400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87" name="直接连接符 87086"/>
          <p:cNvSpPr/>
          <p:nvPr/>
        </p:nvSpPr>
        <p:spPr>
          <a:xfrm flipH="1" flipV="1">
            <a:off x="4338638" y="3981450"/>
            <a:ext cx="12700" cy="152082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88" name="直接连接符 87087"/>
          <p:cNvSpPr/>
          <p:nvPr/>
        </p:nvSpPr>
        <p:spPr>
          <a:xfrm>
            <a:off x="4360863" y="4006850"/>
            <a:ext cx="1655762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89" name="直接连接符 87088"/>
          <p:cNvSpPr/>
          <p:nvPr/>
        </p:nvSpPr>
        <p:spPr>
          <a:xfrm flipV="1">
            <a:off x="2395538" y="5476875"/>
            <a:ext cx="0" cy="139382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0" name="直接连接符 87089"/>
          <p:cNvSpPr/>
          <p:nvPr/>
        </p:nvSpPr>
        <p:spPr>
          <a:xfrm>
            <a:off x="2395538" y="5475288"/>
            <a:ext cx="1957387" cy="127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1" name="直接连接符 87090"/>
          <p:cNvSpPr/>
          <p:nvPr/>
        </p:nvSpPr>
        <p:spPr>
          <a:xfrm flipV="1">
            <a:off x="6016625" y="2855913"/>
            <a:ext cx="0" cy="115252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2" name="直接连接符 87091"/>
          <p:cNvSpPr/>
          <p:nvPr/>
        </p:nvSpPr>
        <p:spPr>
          <a:xfrm>
            <a:off x="6016625" y="2839085"/>
            <a:ext cx="2251075" cy="444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3" name="直接连接符 87092"/>
          <p:cNvSpPr/>
          <p:nvPr/>
        </p:nvSpPr>
        <p:spPr>
          <a:xfrm>
            <a:off x="8267700" y="2830513"/>
            <a:ext cx="0" cy="4040187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4" name="直接连接符 87093"/>
          <p:cNvSpPr/>
          <p:nvPr/>
        </p:nvSpPr>
        <p:spPr>
          <a:xfrm>
            <a:off x="2382838" y="6845300"/>
            <a:ext cx="5818187" cy="1270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5" name="矩形 87094"/>
          <p:cNvSpPr/>
          <p:nvPr/>
        </p:nvSpPr>
        <p:spPr>
          <a:xfrm>
            <a:off x="2413000" y="5580063"/>
            <a:ext cx="6188075" cy="11890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理实一体</a:t>
            </a:r>
            <a:endParaRPr lang="zh-CN" altLang="en-US" sz="2400" dirty="0">
              <a:solidFill>
                <a:schemeClr val="hlin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故障检测与维修一体，故障设置、设备安全操作、操作、故障排除与理论分析学习一体</a:t>
            </a:r>
            <a:endParaRPr lang="zh-CN" altLang="en-US" sz="2400" dirty="0">
              <a:solidFill>
                <a:schemeClr val="hlin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96" name="矩形 87095"/>
          <p:cNvSpPr/>
          <p:nvPr/>
        </p:nvSpPr>
        <p:spPr>
          <a:xfrm>
            <a:off x="4360863" y="4060825"/>
            <a:ext cx="3906837" cy="15541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工作</a:t>
            </a:r>
            <a:r>
              <a:rPr lang="en-US" altLang="zh-CN" sz="240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学习</a:t>
            </a:r>
            <a:endParaRPr lang="zh-CN" altLang="en-US" sz="2400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整车维修、整车检测、整车使用安全管理实习与理论学习交替</a:t>
            </a:r>
            <a:endParaRPr lang="zh-CN" altLang="en-US" sz="2400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97" name="矩形 87096"/>
          <p:cNvSpPr/>
          <p:nvPr/>
        </p:nvSpPr>
        <p:spPr>
          <a:xfrm>
            <a:off x="6110288" y="2922588"/>
            <a:ext cx="1798637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顶岗实习</a:t>
            </a:r>
            <a:endParaRPr lang="zh-CN" altLang="en-US" sz="2800" dirty="0">
              <a:solidFill>
                <a:schemeClr val="hlin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98" name="矩形 87097"/>
          <p:cNvSpPr/>
          <p:nvPr/>
        </p:nvSpPr>
        <p:spPr>
          <a:xfrm>
            <a:off x="8243888" y="1268413"/>
            <a:ext cx="690562" cy="15525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合格人才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82" name="文本框 87098"/>
          <p:cNvSpPr txBox="1"/>
          <p:nvPr/>
        </p:nvSpPr>
        <p:spPr>
          <a:xfrm>
            <a:off x="250508" y="1268730"/>
            <a:ext cx="5545137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3600" dirty="0">
                <a:latin typeface="Arial" panose="020B0604020202020204" pitchFamily="34" charset="0"/>
                <a:ea typeface="华文行楷" pitchFamily="2" charset="-122"/>
              </a:rPr>
              <a:t>工学交替的人才培养模式</a:t>
            </a:r>
            <a:endParaRPr lang="zh-CN" altLang="en-US" sz="3600" dirty="0">
              <a:latin typeface="楷体_GB2312" pitchFamily="49" charset="-122"/>
              <a:ea typeface="华文行楷" pitchFamily="2" charset="-122"/>
            </a:endParaRPr>
          </a:p>
        </p:txBody>
      </p:sp>
      <p:pic>
        <p:nvPicPr>
          <p:cNvPr id="87100" name="图片 87099" descr="201092784944574"/>
          <p:cNvPicPr>
            <a:picLocks noChangeAspect="1"/>
          </p:cNvPicPr>
          <p:nvPr/>
        </p:nvPicPr>
        <p:blipFill>
          <a:blip r:embed="rId1"/>
          <a:srcRect l="17802" t="24783" r="33009" b="10657"/>
          <a:stretch>
            <a:fillRect/>
          </a:stretch>
        </p:blipFill>
        <p:spPr>
          <a:xfrm>
            <a:off x="2360613" y="3600450"/>
            <a:ext cx="1981200" cy="187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4" name="图片 87103" descr="2006102715589"/>
          <p:cNvPicPr>
            <a:picLocks noChangeAspect="1"/>
          </p:cNvPicPr>
          <p:nvPr/>
        </p:nvPicPr>
        <p:blipFill>
          <a:blip r:embed="rId2"/>
          <a:srcRect l="10699" t="6932" r="9166" b="475"/>
          <a:stretch>
            <a:fillRect/>
          </a:stretch>
        </p:blipFill>
        <p:spPr>
          <a:xfrm>
            <a:off x="6011863" y="1093788"/>
            <a:ext cx="2160587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5" name="图片 87104" descr="KEMLVBNGEYJU$22)~V$S6H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838" y="2060575"/>
            <a:ext cx="2232025" cy="189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6" name="图片 87105" descr="DSCN06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308475"/>
            <a:ext cx="2162175" cy="1712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7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7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7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85" grpId="0"/>
      <p:bldP spid="87095" grpId="0"/>
      <p:bldP spid="87096" grpId="0"/>
      <p:bldP spid="87097" grpId="0"/>
      <p:bldP spid="870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文本占位符 11266"/>
          <p:cNvSpPr>
            <a:spLocks noGrp="1"/>
          </p:cNvSpPr>
          <p:nvPr/>
        </p:nvSpPr>
        <p:spPr>
          <a:xfrm>
            <a:off x="160338" y="862330"/>
            <a:ext cx="8401050" cy="5492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buChar char="Ø"/>
              <a:defRPr sz="28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8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buChar char="•"/>
              <a:defRPr sz="24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" indent="-344805" fontAlgn="base">
              <a:lnSpc>
                <a:spcPct val="130000"/>
              </a:lnSpc>
              <a:buNone/>
            </a:pPr>
            <a:r>
              <a:rPr lang="zh-CN" altLang="en-US" sz="2400" strike="noStrike" noProof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三、主要课程：</a:t>
            </a:r>
            <a:endParaRPr lang="zh-CN" altLang="en-US" sz="2400" strike="noStrike" noProof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 fontAlgn="base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2400" strike="noStrike" noProof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</a:rPr>
              <a:t>本专业学习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</a:rPr>
              <a:t>汽车电工电子、发动机机械系统检查与修理、汽车底盘控制系统故障检测与维修、汽车基础电器系统检查与修理、汽车维护、现代汽车安全技术、汽车使用技术管理、道路交通安全管理、交通事故车辆安全技术鉴定等课程，完成汽车驾驶、汽车发动机拆装、底盘拆装认知、汽车维修等实训。</a:t>
            </a:r>
            <a:endParaRPr lang="zh-CN" altLang="en-US" sz="2000" strike="noStrike" noProof="1" dirty="0">
              <a:latin typeface="+mn-ea"/>
              <a:cs typeface="+mn-ea"/>
            </a:endParaRPr>
          </a:p>
        </p:txBody>
      </p:sp>
      <p:pic>
        <p:nvPicPr>
          <p:cNvPr id="33795" name="图片 1" descr="QQ图片201910241405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3" y="3508375"/>
            <a:ext cx="3970337" cy="297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2" descr="DN4A62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580" y="3508375"/>
            <a:ext cx="4398963" cy="29337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文本占位符 11266"/>
          <p:cNvSpPr>
            <a:spLocks noGrp="1"/>
          </p:cNvSpPr>
          <p:nvPr/>
        </p:nvSpPr>
        <p:spPr>
          <a:xfrm>
            <a:off x="160655" y="989965"/>
            <a:ext cx="8401050" cy="105664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342900" eaLnBrk="0" hangingPunct="0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</a:pPr>
            <a:r>
              <a:rPr lang="zh-CN" altLang="en-US" sz="2400" b="1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2000" b="1" dirty="0">
                <a:solidFill>
                  <a:srgbClr val="000099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本专业可获得汽车维修中、高级工，高压电工特种作业操作证，可选修汽车驾驶证。</a:t>
            </a:r>
            <a:endParaRPr lang="zh-CN" altLang="en-US" sz="2000" b="1" dirty="0">
              <a:solidFill>
                <a:srgbClr val="000099"/>
              </a:solidFill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pic>
        <p:nvPicPr>
          <p:cNvPr id="35842" name="图片 11271" descr="timg?image&amp;quality=80&amp;size=b9999_10000&amp;sec=1513261905311&amp;di=b5eb2dcd763a443302ba0c7103c6bc97&amp;imgtype=0&amp;src=http%3A%2F%2F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2287905"/>
            <a:ext cx="6837363" cy="42560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文本占位符 11266"/>
          <p:cNvSpPr>
            <a:spLocks noGrp="1"/>
          </p:cNvSpPr>
          <p:nvPr/>
        </p:nvSpPr>
        <p:spPr>
          <a:xfrm>
            <a:off x="0" y="835025"/>
            <a:ext cx="9294495" cy="21717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buChar char="Ø"/>
              <a:defRPr sz="28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8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buChar char="•"/>
              <a:defRPr sz="24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" indent="-344805" fontAlgn="base">
              <a:lnSpc>
                <a:spcPct val="130000"/>
              </a:lnSpc>
              <a:buNone/>
            </a:pPr>
            <a:r>
              <a:rPr lang="zh-CN" altLang="en-US" sz="2400" strike="noStrike" noProof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四、获得荣誉：</a:t>
            </a:r>
            <a:endParaRPr lang="zh-CN" altLang="en-US" sz="2400" strike="noStrike" noProof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 fontAlgn="base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2400" strike="noStrike" noProof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    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</a:rPr>
              <a:t> 2019年度汽车专业学生参加江苏省职业学校技能大赛获二、三等奖各1项；参加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  <a:sym typeface="+mn-ea"/>
              </a:rPr>
              <a:t>2019年中国技能大赛新能源汽车关键技术技能大赛获得二等奖</a:t>
            </a:r>
            <a:r>
              <a:rPr lang="en-US" altLang="zh-CN" sz="2000" strike="noStrike" noProof="1" dirty="0">
                <a:latin typeface="+mn-ea"/>
                <a:ea typeface="+mn-ea"/>
                <a:cs typeface="+mn-ea"/>
                <a:sym typeface="+mn-ea"/>
              </a:rPr>
              <a:t>1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  <a:sym typeface="+mn-ea"/>
              </a:rPr>
              <a:t>项；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</a:rPr>
              <a:t>参加江苏省互联网加创新创业大赛，获三等奖一项。教师参加省市级技能大赛获奖多项。</a:t>
            </a:r>
            <a:endParaRPr lang="zh-CN" altLang="en-US" sz="2000" strike="noStrike" noProof="1" dirty="0">
              <a:latin typeface="+mn-ea"/>
              <a:cs typeface="+mn-ea"/>
            </a:endParaRPr>
          </a:p>
          <a:p>
            <a:pPr lvl="0" indent="0" fontAlgn="base">
              <a:lnSpc>
                <a:spcPct val="120000"/>
              </a:lnSpc>
              <a:spcAft>
                <a:spcPts val="0"/>
              </a:spcAft>
              <a:buNone/>
            </a:pPr>
            <a:endParaRPr lang="zh-CN" altLang="en-US" sz="2000" strike="noStrike" noProof="1" dirty="0">
              <a:latin typeface="+mn-ea"/>
              <a:cs typeface="+mn-ea"/>
            </a:endParaRPr>
          </a:p>
        </p:txBody>
      </p:sp>
      <p:pic>
        <p:nvPicPr>
          <p:cNvPr id="3789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0" y="2704465"/>
            <a:ext cx="5130800" cy="39052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EMPLATE_CATEGORY" val="custom"/>
  <p:tag name="KSO_WM_TEMPLATE_INDEX" val="654"/>
</p:tagLst>
</file>

<file path=ppt/tags/tag10.xml><?xml version="1.0" encoding="utf-8"?>
<p:tagLst xmlns:p="http://schemas.openxmlformats.org/presentationml/2006/main">
  <p:tag name="KSO_WM_TEMPLATE_CATEGORY" val="custom"/>
  <p:tag name="KSO_WM_TEMPLATE_INDEX" val="654"/>
</p:tagLst>
</file>

<file path=ppt/tags/tag2.xml><?xml version="1.0" encoding="utf-8"?>
<p:tagLst xmlns:p="http://schemas.openxmlformats.org/presentationml/2006/main">
  <p:tag name="REFSHAPE" val="460509852"/>
  <p:tag name="KSO_WM_UNIT_PLACING_PICTURE_USER_VIEWPORT" val="{&quot;height&quot;:6885,&quot;width&quot;:7380}"/>
</p:tagLst>
</file>

<file path=ppt/tags/tag3.xml><?xml version="1.0" encoding="utf-8"?>
<p:tagLst xmlns:p="http://schemas.openxmlformats.org/presentationml/2006/main">
  <p:tag name="KSO_WM_TEMPLATE_CATEGORY" val="custom"/>
  <p:tag name="KSO_WM_TEMPLATE_INDEX" val="654"/>
</p:tagLst>
</file>

<file path=ppt/tags/tag4.xml><?xml version="1.0" encoding="utf-8"?>
<p:tagLst xmlns:p="http://schemas.openxmlformats.org/presentationml/2006/main">
  <p:tag name="KSO_WM_TEMPLATE_CATEGORY" val="custom"/>
  <p:tag name="KSO_WM_TEMPLATE_INDEX" val="654"/>
</p:tagLst>
</file>

<file path=ppt/tags/tag5.xml><?xml version="1.0" encoding="utf-8"?>
<p:tagLst xmlns:p="http://schemas.openxmlformats.org/presentationml/2006/main">
  <p:tag name="KSO_WM_TEMPLATE_CATEGORY" val="custom"/>
  <p:tag name="KSO_WM_TEMPLATE_INDEX" val="654"/>
</p:tagLst>
</file>

<file path=ppt/tags/tag6.xml><?xml version="1.0" encoding="utf-8"?>
<p:tagLst xmlns:p="http://schemas.openxmlformats.org/presentationml/2006/main">
  <p:tag name="KSO_WM_TEMPLATE_CATEGORY" val="custom"/>
  <p:tag name="KSO_WM_TEMPLATE_INDEX" val="654"/>
</p:tagLst>
</file>

<file path=ppt/tags/tag7.xml><?xml version="1.0" encoding="utf-8"?>
<p:tagLst xmlns:p="http://schemas.openxmlformats.org/presentationml/2006/main">
  <p:tag name="KSO_WM_TEMPLATE_CATEGORY" val="custom"/>
  <p:tag name="KSO_WM_TEMPLATE_INDEX" val="654"/>
</p:tagLst>
</file>

<file path=ppt/tags/tag8.xml><?xml version="1.0" encoding="utf-8"?>
<p:tagLst xmlns:p="http://schemas.openxmlformats.org/presentationml/2006/main">
  <p:tag name="KSO_WM_TEMPLATE_CATEGORY" val="custom"/>
  <p:tag name="KSO_WM_TEMPLATE_INDEX" val="654"/>
</p:tagLst>
</file>

<file path=ppt/tags/tag9.xml><?xml version="1.0" encoding="utf-8"?>
<p:tagLst xmlns:p="http://schemas.openxmlformats.org/presentationml/2006/main">
  <p:tag name="KSO_WM_TEMPLATE_CATEGORY" val="custom"/>
  <p:tag name="KSO_WM_TEMPLATE_INDEX" val="654"/>
</p:tagLst>
</file>

<file path=ppt/theme/theme1.xml><?xml version="1.0" encoding="utf-8"?>
<a:theme xmlns:a="http://schemas.openxmlformats.org/drawingml/2006/main" name="城市轨道交通运营管理专业介绍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城市轨道交通运营管理专业介绍</Template>
  <TotalTime>0</TotalTime>
  <Words>1412</Words>
  <Application>WPS 演示</Application>
  <PresentationFormat>在屏幕上显示</PresentationFormat>
  <Paragraphs>134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幼圆</vt:lpstr>
      <vt:lpstr>Segoe UI Black</vt:lpstr>
      <vt:lpstr>微软雅黑</vt:lpstr>
      <vt:lpstr>仿宋</vt:lpstr>
      <vt:lpstr>楷体_GB2312</vt:lpstr>
      <vt:lpstr>新宋体</vt:lpstr>
      <vt:lpstr>黑体</vt:lpstr>
      <vt:lpstr>华文行楷</vt:lpstr>
      <vt:lpstr>Times New Roman</vt:lpstr>
      <vt:lpstr>Arial Unicode MS</vt:lpstr>
      <vt:lpstr>城市轨道交通运营管理专业介绍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五、在校学习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</dc:title>
  <dc:creator>gengzikang</dc:creator>
  <cp:lastModifiedBy>寒恋雨</cp:lastModifiedBy>
  <cp:revision>23</cp:revision>
  <dcterms:created xsi:type="dcterms:W3CDTF">2017-12-13T08:23:00Z</dcterms:created>
  <dcterms:modified xsi:type="dcterms:W3CDTF">2020-04-13T18:25:38Z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