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17"/>
  </p:handoutMasterIdLst>
  <p:sldIdLst>
    <p:sldId id="791" r:id="rId3"/>
    <p:sldId id="792" r:id="rId4"/>
    <p:sldId id="805" r:id="rId6"/>
    <p:sldId id="793" r:id="rId7"/>
    <p:sldId id="794" r:id="rId8"/>
    <p:sldId id="795" r:id="rId9"/>
    <p:sldId id="796" r:id="rId10"/>
    <p:sldId id="797" r:id="rId11"/>
    <p:sldId id="798" r:id="rId12"/>
    <p:sldId id="799" r:id="rId13"/>
    <p:sldId id="800" r:id="rId14"/>
    <p:sldId id="801" r:id="rId15"/>
    <p:sldId id="802" r:id="rId16"/>
  </p:sldIdLst>
  <p:sldSz cx="9144000" cy="5143500" type="screen16x9"/>
  <p:notesSz cx="6858000" cy="9144000"/>
  <p:custDataLst>
    <p:tags r:id="rId2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2905" userDrawn="1">
          <p15:clr>
            <a:srgbClr val="A4A3A4"/>
          </p15:clr>
        </p15:guide>
        <p15:guide id="3" orient="horz" pos="17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8E8E8"/>
    <a:srgbClr val="B2B2B2"/>
    <a:srgbClr val="EAEAEA"/>
    <a:srgbClr val="99CC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5" autoAdjust="0"/>
    <p:restoredTop sz="94667" autoAdjust="0"/>
  </p:normalViewPr>
  <p:slideViewPr>
    <p:cSldViewPr snapToObjects="1" showGuides="1">
      <p:cViewPr>
        <p:scale>
          <a:sx n="50" d="100"/>
          <a:sy n="50" d="100"/>
        </p:scale>
        <p:origin x="2736" y="1566"/>
      </p:cViewPr>
      <p:guideLst>
        <p:guide orient="horz" pos="2110"/>
        <p:guide pos="2905"/>
        <p:guide orient="horz" pos="171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gs" Target="tags/tag2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F7545-AB0A-46A3-B3E7-57260F57B3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72AD8-18B5-4780-9919-2431410326B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AA140-042E-421D-A54F-9D097366B5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CC80E-9B3D-4D9F-BBEF-2F71412701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26273-B4FD-4371-8B07-5EA268FE4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</p:spPr>
      </p:sp>
      <p:sp>
        <p:nvSpPr>
          <p:cNvPr id="18434" name="文本占位符 2"/>
          <p:cNvSpPr>
            <a:spLocks noGrp="1"/>
          </p:cNvSpPr>
          <p:nvPr>
            <p:ph type="body"/>
          </p:nvPr>
        </p:nvSpPr>
        <p:spPr>
          <a:xfrm>
            <a:off x="685800" y="4400550"/>
            <a:ext cx="5486400" cy="3600450"/>
          </a:xfrm>
        </p:spPr>
        <p:txBody>
          <a:bodyPr lIns="91440" tIns="45720" rIns="91440" bIns="45720" anchor="t"/>
          <a:lstStyle/>
          <a:p>
            <a:pPr lvl="0" indent="0"/>
            <a:endParaRPr lang="zh-CN" altLang="en-US" dirty="0"/>
          </a:p>
        </p:txBody>
      </p:sp>
      <p:sp>
        <p:nvSpPr>
          <p:cNvPr id="18435" name="灯片编号占位符 1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indent="0" algn="r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Oval 38"/>
          <p:cNvSpPr>
            <a:spLocks noChangeArrowheads="1"/>
          </p:cNvSpPr>
          <p:nvPr/>
        </p:nvSpPr>
        <p:spPr bwMode="gray">
          <a:xfrm>
            <a:off x="684214" y="250032"/>
            <a:ext cx="5905500" cy="4320779"/>
          </a:xfrm>
          <a:prstGeom prst="ellipse">
            <a:avLst/>
          </a:prstGeom>
          <a:gradFill rotWithShape="1">
            <a:gsLst>
              <a:gs pos="0">
                <a:schemeClr val="bg2">
                  <a:alpha val="48000"/>
                </a:schemeClr>
              </a:gs>
              <a:gs pos="100000">
                <a:schemeClr val="bg2">
                  <a:gamma/>
                  <a:tint val="0"/>
                  <a:invGamma/>
                  <a:alpha val="80000"/>
                </a:schemeClr>
              </a:gs>
            </a:gsLst>
            <a:lin ang="0" scaled="1"/>
          </a:gradFill>
          <a:ln w="9525">
            <a:noFill/>
            <a:rou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11" name="Rectangle 39"/>
          <p:cNvSpPr>
            <a:spLocks noChangeArrowheads="1"/>
          </p:cNvSpPr>
          <p:nvPr/>
        </p:nvSpPr>
        <p:spPr bwMode="ltGray">
          <a:xfrm>
            <a:off x="0" y="3327799"/>
            <a:ext cx="9144000" cy="129659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2794249" y="4800602"/>
            <a:ext cx="2209801" cy="183356"/>
          </a:xfrm>
        </p:spPr>
        <p:txBody>
          <a:bodyPr/>
          <a:lstStyle>
            <a:lvl1pPr algn="ctr">
              <a:defRPr sz="1200"/>
            </a:lvl1pPr>
          </a:lstStyle>
          <a:p>
            <a:endParaRPr lang="en-US" altLang="zh-CN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80999" y="4800602"/>
            <a:ext cx="2133600" cy="183356"/>
          </a:xfrm>
        </p:spPr>
        <p:txBody>
          <a:bodyPr/>
          <a:lstStyle>
            <a:lvl1pPr algn="l">
              <a:defRPr sz="1200"/>
            </a:lvl1pPr>
          </a:lstStyle>
          <a:p>
            <a:fld id="{0DFC776D-BC76-489F-9CA2-5745D2F6E85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273EC2-FB06-4998-9D72-9BB3C7D036A7}" type="slidenum">
              <a:rPr lang="en-US" altLang="zh-CN"/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57980" y="457200"/>
            <a:ext cx="2066924" cy="428625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2" y="457200"/>
            <a:ext cx="6048375" cy="428625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526244D-4BBD-4C44-8687-A17EAB1B88EF}" type="slidenum">
              <a:rPr lang="en-US" altLang="zh-CN"/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841772"/>
            <a:ext cx="9144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2701529"/>
            <a:ext cx="9144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4767263"/>
            <a:ext cx="41148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0CC60-ED1E-4194-94D3-FE3ACFD385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B108-B59A-4CF8-9F5F-0626D33E3894}" type="slidenum">
              <a:rPr lang="zh-CN" altLang="en-US" smtClean="0"/>
            </a:fld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2116481" y="2149868"/>
            <a:ext cx="801384" cy="300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51685" y="483237"/>
            <a:ext cx="6019801" cy="365522"/>
          </a:xfrm>
        </p:spPr>
        <p:txBody>
          <a:bodyPr/>
          <a:lstStyle>
            <a:lvl1pPr>
              <a:defRPr sz="18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p"/>
              <a:defRPr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A33C716-E9C6-4B71-808C-16E908C7234D}" type="slidenum">
              <a:rPr lang="en-US" altLang="zh-CN"/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 dirty="0"/>
          </a:p>
        </p:txBody>
      </p:sp>
    </p:spTree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4" y="330517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4" y="2180036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CD8CA8-1916-4B65-8C6E-A7005E4F12C5}" type="slidenum">
              <a:rPr lang="en-US" altLang="zh-CN"/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57300"/>
            <a:ext cx="4057650" cy="348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67250" y="1257300"/>
            <a:ext cx="4057650" cy="348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C088FD5-FE8D-44DC-809F-9F663BFC4B31}" type="slidenum">
              <a:rPr lang="en-US" altLang="zh-CN"/>
            </a:fld>
            <a:endParaRPr lang="en-US" altLang="zh-CN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 sz="18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151336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BDE078-6A57-4522-9286-F9A55A44FC2D}" type="slidenum">
              <a:rPr lang="en-US" altLang="zh-CN"/>
            </a:fld>
            <a:endParaRPr lang="en-US" altLang="zh-CN"/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CBE0196-3638-4070-B53F-B18FC9F6A914}" type="slidenum">
              <a:rPr lang="en-US" altLang="zh-CN"/>
            </a:fld>
            <a:endParaRPr lang="en-US" altLang="zh-CN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757B8A-7C96-4078-B428-4CCB9F1E30F7}" type="slidenum">
              <a:rPr lang="en-US" altLang="zh-CN"/>
            </a:fld>
            <a:endParaRPr lang="en-US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3" y="204790"/>
            <a:ext cx="5111749" cy="4389835"/>
          </a:xfrm>
        </p:spPr>
        <p:txBody>
          <a:bodyPr/>
          <a:lstStyle>
            <a:lvl1pPr>
              <a:defRPr sz="24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5FF2C9-F2F3-4806-B94C-B776D718A360}" type="slidenum">
              <a:rPr lang="en-US" altLang="zh-CN"/>
            </a:fld>
            <a:endParaRPr lang="en-US" altLang="zh-CN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8B6690-4753-4FE2-9676-C482A1684D07}" type="slidenum">
              <a:rPr lang="en-US" altLang="zh-CN"/>
            </a:fld>
            <a:endParaRPr lang="en-US" altLang="zh-CN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2.png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Oval 105"/>
          <p:cNvSpPr>
            <a:spLocks noChangeArrowheads="1"/>
          </p:cNvSpPr>
          <p:nvPr/>
        </p:nvSpPr>
        <p:spPr bwMode="gray">
          <a:xfrm>
            <a:off x="179388" y="0"/>
            <a:ext cx="6804025" cy="5143500"/>
          </a:xfrm>
          <a:prstGeom prst="ellipse">
            <a:avLst/>
          </a:prstGeom>
          <a:gradFill rotWithShape="1">
            <a:gsLst>
              <a:gs pos="0">
                <a:schemeClr val="bg2">
                  <a:alpha val="44000"/>
                </a:schemeClr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0" scaled="1"/>
          </a:gradFill>
          <a:ln w="9525">
            <a:noFill/>
            <a:rou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30" name="Rectangle 106"/>
          <p:cNvSpPr>
            <a:spLocks noChangeArrowheads="1"/>
          </p:cNvSpPr>
          <p:nvPr/>
        </p:nvSpPr>
        <p:spPr bwMode="gray">
          <a:xfrm>
            <a:off x="0" y="411956"/>
            <a:ext cx="9144000" cy="485775"/>
          </a:xfrm>
          <a:prstGeom prst="rect">
            <a:avLst/>
          </a:prstGeom>
          <a:solidFill>
            <a:schemeClr val="accent1">
              <a:alpha val="85000"/>
            </a:schemeClr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32" name="Oval 108"/>
          <p:cNvSpPr>
            <a:spLocks noChangeArrowheads="1"/>
          </p:cNvSpPr>
          <p:nvPr/>
        </p:nvSpPr>
        <p:spPr bwMode="gray">
          <a:xfrm>
            <a:off x="8101015" y="79773"/>
            <a:ext cx="790574" cy="622697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  <a:rou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1" y="1257300"/>
            <a:ext cx="8267700" cy="34861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191000" y="4900612"/>
            <a:ext cx="838201" cy="19645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000" b="0">
                <a:ea typeface="宋体" panose="02010600030101010101" pitchFamily="2" charset="-122"/>
              </a:defRPr>
            </a:lvl1pPr>
          </a:lstStyle>
          <a:p>
            <a:fld id="{BBA21092-DCB7-4E6C-A6B1-FB4507C782B8}" type="slidenum">
              <a:rPr lang="en-US" altLang="zh-CN"/>
            </a:fld>
            <a:endParaRPr lang="en-US" altLang="zh-CN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057400" y="457202"/>
            <a:ext cx="6019801" cy="36552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1" y="4900612"/>
            <a:ext cx="1905001" cy="19645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000" b="0">
                <a:ea typeface="宋体" panose="02010600030101010101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1136" name="Oval 112"/>
          <p:cNvSpPr>
            <a:spLocks noChangeArrowheads="1"/>
          </p:cNvSpPr>
          <p:nvPr/>
        </p:nvSpPr>
        <p:spPr bwMode="gray">
          <a:xfrm>
            <a:off x="8120067" y="92870"/>
            <a:ext cx="757237" cy="596504"/>
          </a:xfrm>
          <a:prstGeom prst="ellipse">
            <a:avLst/>
          </a:prstGeom>
          <a:blipFill dpi="0" rotWithShape="1">
            <a:blip r:embed="rId14" cstate="print"/>
            <a:srcRect/>
            <a:stretch>
              <a:fillRect/>
            </a:stretch>
          </a:blipFill>
          <a:ln w="9525">
            <a:noFill/>
            <a:rou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" name="矩形 16"/>
          <p:cNvSpPr/>
          <p:nvPr/>
        </p:nvSpPr>
        <p:spPr bwMode="auto">
          <a:xfrm>
            <a:off x="1507" y="4731991"/>
            <a:ext cx="9142493" cy="411510"/>
          </a:xfrm>
          <a:prstGeom prst="rect">
            <a:avLst/>
          </a:prstGeom>
          <a:solidFill>
            <a:schemeClr val="accent1"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4716145"/>
            <a:ext cx="9144000" cy="5645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p"/>
        <a:defRPr sz="2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2" Type="http://schemas.openxmlformats.org/officeDocument/2006/relationships/notesSlide" Target="../notesSlides/notesSlide1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20.xml"/><Relationship Id="rId2" Type="http://schemas.openxmlformats.org/officeDocument/2006/relationships/tags" Target="../tags/tag3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image" Target="../media/image4.jpeg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1" Type="http://schemas.openxmlformats.org/officeDocument/2006/relationships/hyperlink" Target="&#36816;&#33829;&#25968;&#25454;.pn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" name="矩形 2110"/>
          <p:cNvSpPr>
            <a:spLocks noRot="1"/>
          </p:cNvSpPr>
          <p:nvPr/>
        </p:nvSpPr>
        <p:spPr>
          <a:xfrm>
            <a:off x="1475581" y="987425"/>
            <a:ext cx="5961698" cy="1016794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 fontAlgn="base">
              <a:buClrTx/>
            </a:pPr>
            <a:r>
              <a:rPr lang="zh-CN" altLang="en-US" sz="4050" b="1" strike="noStrike" noProof="1">
                <a:effectLst>
                  <a:outerShdw blurRad="38100" dist="38100" dir="2700000">
                    <a:srgbClr val="FFFFFF"/>
                  </a:outerShdw>
                </a:effectLst>
                <a:latin typeface="华光魏体_CNKI" panose="02000500000000000000" charset="-122"/>
                <a:ea typeface="华光魏体_CNKI" panose="02000500000000000000" charset="-122"/>
                <a:cs typeface="华光魏体_CNKI" panose="02000500000000000000" charset="-122"/>
              </a:rPr>
              <a:t>城市轨道交通机电技术</a:t>
            </a:r>
            <a:br>
              <a:rPr lang="zh-CN" altLang="en-US" sz="4050" b="1" dirty="0">
                <a:effectLst>
                  <a:outerShdw blurRad="38100" dist="38100" dir="2700000">
                    <a:srgbClr val="FFFFFF"/>
                  </a:outerShdw>
                </a:effectLst>
                <a:latin typeface="华光魏体_CNKI" panose="02000500000000000000" charset="-122"/>
                <a:ea typeface="华光魏体_CNKI" panose="02000500000000000000" charset="-122"/>
                <a:cs typeface="华光魏体_CNKI" panose="02000500000000000000" charset="-122"/>
              </a:rPr>
            </a:br>
            <a:r>
              <a:rPr lang="zh-CN" altLang="en-US" sz="4050" b="1" strike="noStrike" noProof="1">
                <a:effectLst>
                  <a:outerShdw blurRad="38100" dist="38100" dir="2700000">
                    <a:srgbClr val="FFFFFF"/>
                  </a:outerShdw>
                </a:effectLst>
                <a:latin typeface="华光魏体_CNKI" panose="02000500000000000000" charset="-122"/>
                <a:ea typeface="华光魏体_CNKI" panose="02000500000000000000" charset="-122"/>
                <a:cs typeface="华光魏体_CNKI" panose="02000500000000000000" charset="-122"/>
              </a:rPr>
              <a:t>专业介绍</a:t>
            </a:r>
            <a:endParaRPr lang="zh-CN" altLang="en-US" sz="4050" b="1" strike="noStrike" noProof="1">
              <a:effectLst>
                <a:outerShdw blurRad="38100" dist="38100" dir="2700000">
                  <a:srgbClr val="FFFFFF"/>
                </a:outerShdw>
              </a:effectLst>
              <a:latin typeface="华光魏体_CNKI" panose="02000500000000000000" charset="-122"/>
              <a:ea typeface="华光魏体_CNKI" panose="02000500000000000000" charset="-122"/>
              <a:cs typeface="华光魏体_CNKI" panose="020005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79930" y="2067560"/>
            <a:ext cx="4991100" cy="26797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3575" y="1275715"/>
            <a:ext cx="2076450" cy="14192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1323340"/>
            <a:ext cx="1885315" cy="13627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35" y="1491615"/>
            <a:ext cx="2895600" cy="11525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3003550"/>
            <a:ext cx="3884930" cy="11607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90" y="2860040"/>
            <a:ext cx="2209800" cy="14763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12090" y="91567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/>
            <a:r>
              <a:rPr lang="zh-CN" sz="1800">
                <a:ea typeface="宋体" panose="02010600030101010101" pitchFamily="2" charset="-122"/>
              </a:rPr>
              <a:t>2.校企深度合作</a:t>
            </a:r>
            <a:endParaRPr lang="zh-CN" altLang="en-US" sz="1800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79"/>
          <p:cNvSpPr txBox="1"/>
          <p:nvPr/>
        </p:nvSpPr>
        <p:spPr>
          <a:xfrm>
            <a:off x="6112683" y="2228006"/>
            <a:ext cx="398145" cy="1524089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职业综合素质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180"/>
          <p:cNvSpPr txBox="1"/>
          <p:nvPr/>
        </p:nvSpPr>
        <p:spPr>
          <a:xfrm>
            <a:off x="6800507" y="2241975"/>
            <a:ext cx="398145" cy="1524089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职业资格认证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2"/>
          <p:cNvSpPr>
            <a:spLocks noGrp="1"/>
          </p:cNvSpPr>
          <p:nvPr/>
        </p:nvSpPr>
        <p:spPr>
          <a:xfrm>
            <a:off x="179705" y="1368425"/>
            <a:ext cx="1060450" cy="244729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dirty="0">
                <a:solidFill>
                  <a:schemeClr val="accent4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3.</a:t>
            </a:r>
            <a:r>
              <a:rPr lang="zh-CN" altLang="en-US" dirty="0">
                <a:solidFill>
                  <a:schemeClr val="accent4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基于课证融合的人才培养模式</a:t>
            </a:r>
            <a:endParaRPr lang="zh-CN" altLang="en-US" dirty="0">
              <a:solidFill>
                <a:schemeClr val="accent4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pSp>
        <p:nvGrpSpPr>
          <p:cNvPr id="7" name="Group 3"/>
          <p:cNvGrpSpPr/>
          <p:nvPr/>
        </p:nvGrpSpPr>
        <p:grpSpPr>
          <a:xfrm>
            <a:off x="1581150" y="849630"/>
            <a:ext cx="5964103" cy="4155858"/>
            <a:chOff x="0" y="0"/>
            <a:chExt cx="12180" cy="8587"/>
          </a:xfrm>
        </p:grpSpPr>
        <p:cxnSp>
          <p:nvCxnSpPr>
            <p:cNvPr id="8" name="直接箭头连接符 125"/>
            <p:cNvCxnSpPr>
              <a:cxnSpLocks noChangeShapeType="1"/>
            </p:cNvCxnSpPr>
            <p:nvPr/>
          </p:nvCxnSpPr>
          <p:spPr bwMode="auto">
            <a:xfrm rot="5400000">
              <a:off x="6456" y="1089"/>
              <a:ext cx="555" cy="2"/>
            </a:xfrm>
            <a:prstGeom prst="straightConnector1">
              <a:avLst/>
            </a:prstGeom>
            <a:noFill/>
            <a:ln w="25400" cap="flat" cmpd="sng">
              <a:solidFill>
                <a:srgbClr val="DF6908"/>
              </a:solidFill>
              <a:round/>
              <a:tailEnd type="arrow" w="med" len="med"/>
            </a:ln>
            <a:effectLst>
              <a:outerShdw dist="20000" dir="5400000" algn="ctr" rotWithShape="0">
                <a:srgbClr val="000000">
                  <a:alpha val="29999"/>
                </a:srgbClr>
              </a:outerShdw>
            </a:effectLst>
          </p:spPr>
        </p:cxnSp>
        <p:grpSp>
          <p:nvGrpSpPr>
            <p:cNvPr id="9" name="Group 5"/>
            <p:cNvGrpSpPr/>
            <p:nvPr/>
          </p:nvGrpSpPr>
          <p:grpSpPr>
            <a:xfrm>
              <a:off x="7961" y="6801"/>
              <a:ext cx="3700" cy="650"/>
              <a:chOff x="0" y="0"/>
              <a:chExt cx="4058" cy="480"/>
            </a:xfrm>
          </p:grpSpPr>
          <p:sp>
            <p:nvSpPr>
              <p:cNvPr id="10" name="AutoShape 15"/>
              <p:cNvSpPr/>
              <p:nvPr/>
            </p:nvSpPr>
            <p:spPr>
              <a:xfrm>
                <a:off x="0" y="0"/>
                <a:ext cx="4058" cy="48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2328FB">
                      <a:alpha val="100000"/>
                    </a:srgbClr>
                  </a:gs>
                  <a:gs pos="50000">
                    <a:srgbClr val="4187C6">
                      <a:alpha val="100000"/>
                    </a:srgbClr>
                  </a:gs>
                  <a:gs pos="100000">
                    <a:srgbClr val="4792D7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 anchorCtr="0"/>
              <a:p>
                <a:endParaRPr lang="zh-CN" altLang="en-US" sz="100" b="0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11" name="Group 7"/>
              <p:cNvGrpSpPr/>
              <p:nvPr/>
            </p:nvGrpSpPr>
            <p:grpSpPr>
              <a:xfrm>
                <a:off x="11" y="15"/>
                <a:ext cx="4042" cy="444"/>
                <a:chOff x="0" y="0"/>
                <a:chExt cx="3987" cy="444"/>
              </a:xfrm>
            </p:grpSpPr>
            <p:sp>
              <p:nvSpPr>
                <p:cNvPr id="12" name="AutoShape 17"/>
                <p:cNvSpPr/>
                <p:nvPr/>
              </p:nvSpPr>
              <p:spPr>
                <a:xfrm>
                  <a:off x="0" y="330"/>
                  <a:ext cx="3987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folHlink">
                        <a:alpha val="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p>
                  <a:endParaRPr lang="zh-CN" altLang="en-US" sz="100" b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" name="AutoShape 18"/>
                <p:cNvSpPr/>
                <p:nvPr/>
              </p:nvSpPr>
              <p:spPr>
                <a:xfrm>
                  <a:off x="0" y="0"/>
                  <a:ext cx="3987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D6E7F6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p>
                  <a:endParaRPr lang="zh-CN" altLang="en-US" sz="100" b="0" dirty="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4" name="Group 10"/>
            <p:cNvGrpSpPr/>
            <p:nvPr/>
          </p:nvGrpSpPr>
          <p:grpSpPr>
            <a:xfrm>
              <a:off x="5423" y="5852"/>
              <a:ext cx="3339" cy="650"/>
              <a:chOff x="0" y="0"/>
              <a:chExt cx="4058" cy="480"/>
            </a:xfrm>
          </p:grpSpPr>
          <p:sp>
            <p:nvSpPr>
              <p:cNvPr id="15" name="AutoShape 5"/>
              <p:cNvSpPr>
                <a:spLocks noChangeArrowheads="1"/>
              </p:cNvSpPr>
              <p:nvPr/>
            </p:nvSpPr>
            <p:spPr bwMode="auto">
              <a:xfrm>
                <a:off x="-1" y="0"/>
                <a:ext cx="4059" cy="48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chemeClr val="accent2"/>
                  </a:gs>
                  <a:gs pos="50000">
                    <a:srgbClr val="E36C09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</a:ln>
              <a:effectLst/>
            </p:spPr>
            <p:txBody>
              <a:bodyPr wrap="none" anchor="ctr"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grpSp>
            <p:nvGrpSpPr>
              <p:cNvPr id="16" name="Group 12"/>
              <p:cNvGrpSpPr/>
              <p:nvPr/>
            </p:nvGrpSpPr>
            <p:grpSpPr>
              <a:xfrm>
                <a:off x="11" y="15"/>
                <a:ext cx="4042" cy="444"/>
                <a:chOff x="0" y="0"/>
                <a:chExt cx="3987" cy="444"/>
              </a:xfrm>
            </p:grpSpPr>
            <p:sp>
              <p:nvSpPr>
                <p:cNvPr id="17" name="AutoShape 7"/>
                <p:cNvSpPr/>
                <p:nvPr/>
              </p:nvSpPr>
              <p:spPr>
                <a:xfrm>
                  <a:off x="0" y="330"/>
                  <a:ext cx="3987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2">
                        <a:alpha val="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p>
                  <a:endParaRPr lang="zh-CN" altLang="en-US" sz="1200" b="0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" name="AutoShape 8"/>
                <p:cNvSpPr/>
                <p:nvPr/>
              </p:nvSpPr>
              <p:spPr>
                <a:xfrm>
                  <a:off x="0" y="0"/>
                  <a:ext cx="3987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FEE9D9"/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p>
                  <a:endParaRPr lang="zh-CN" altLang="en-US" sz="1200" b="0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cxnSp>
          <p:nvCxnSpPr>
            <p:cNvPr id="19" name="直接箭头连接符 63"/>
            <p:cNvCxnSpPr>
              <a:cxnSpLocks noChangeShapeType="1"/>
            </p:cNvCxnSpPr>
            <p:nvPr/>
          </p:nvCxnSpPr>
          <p:spPr bwMode="auto">
            <a:xfrm rot="16200000" flipH="1">
              <a:off x="4226" y="2250"/>
              <a:ext cx="480" cy="7"/>
            </a:xfrm>
            <a:prstGeom prst="straightConnector1">
              <a:avLst/>
            </a:prstGeom>
            <a:noFill/>
            <a:ln w="25400" cap="flat" cmpd="sng">
              <a:solidFill>
                <a:srgbClr val="DF6908"/>
              </a:solidFill>
              <a:round/>
              <a:tailEnd type="arrow" w="med" len="med"/>
            </a:ln>
            <a:effectLst>
              <a:outerShdw dist="20000" dir="5400000" algn="ctr" rotWithShape="0">
                <a:srgbClr val="000000">
                  <a:alpha val="29999"/>
                </a:srgbClr>
              </a:outerShdw>
            </a:effectLst>
          </p:spPr>
        </p:cxnSp>
        <p:cxnSp>
          <p:nvCxnSpPr>
            <p:cNvPr id="20" name="直接连接符 61"/>
            <p:cNvCxnSpPr>
              <a:cxnSpLocks noChangeShapeType="1"/>
            </p:cNvCxnSpPr>
            <p:nvPr/>
          </p:nvCxnSpPr>
          <p:spPr bwMode="auto">
            <a:xfrm>
              <a:off x="2407" y="1802"/>
              <a:ext cx="975" cy="3"/>
            </a:xfrm>
            <a:prstGeom prst="line">
              <a:avLst/>
            </a:prstGeom>
            <a:noFill/>
            <a:ln w="25400" cap="flat" cmpd="sng">
              <a:solidFill>
                <a:srgbClr val="DF6908"/>
              </a:solidFill>
              <a:round/>
            </a:ln>
            <a:effectLst>
              <a:outerShdw dist="20000" dir="5400000" algn="ctr" rotWithShape="0">
                <a:srgbClr val="000000">
                  <a:alpha val="29999"/>
                </a:srgbClr>
              </a:outerShdw>
            </a:effectLst>
          </p:spPr>
        </p:cxnSp>
        <p:cxnSp>
          <p:nvCxnSpPr>
            <p:cNvPr id="21" name="直接连接符 62"/>
            <p:cNvCxnSpPr>
              <a:cxnSpLocks noChangeShapeType="1"/>
            </p:cNvCxnSpPr>
            <p:nvPr/>
          </p:nvCxnSpPr>
          <p:spPr bwMode="auto">
            <a:xfrm>
              <a:off x="5527" y="1802"/>
              <a:ext cx="832" cy="3"/>
            </a:xfrm>
            <a:prstGeom prst="line">
              <a:avLst/>
            </a:prstGeom>
            <a:noFill/>
            <a:ln w="25400" cap="flat" cmpd="sng">
              <a:solidFill>
                <a:srgbClr val="DF6908"/>
              </a:solidFill>
              <a:round/>
            </a:ln>
            <a:effectLst>
              <a:outerShdw dist="20000" dir="5400000" algn="ctr" rotWithShape="0">
                <a:srgbClr val="000000">
                  <a:alpha val="29999"/>
                </a:srgbClr>
              </a:outerShdw>
            </a:effectLst>
          </p:spPr>
        </p:cxnSp>
        <p:cxnSp>
          <p:nvCxnSpPr>
            <p:cNvPr id="22" name="直接箭头连接符 4"/>
            <p:cNvCxnSpPr>
              <a:cxnSpLocks noChangeShapeType="1"/>
            </p:cNvCxnSpPr>
            <p:nvPr/>
          </p:nvCxnSpPr>
          <p:spPr bwMode="auto">
            <a:xfrm rot="16200000" flipH="1">
              <a:off x="10875" y="2362"/>
              <a:ext cx="480" cy="7"/>
            </a:xfrm>
            <a:prstGeom prst="straightConnector1">
              <a:avLst/>
            </a:prstGeom>
            <a:noFill/>
            <a:ln w="25400" cap="flat" cmpd="sng">
              <a:solidFill>
                <a:srgbClr val="DF6908"/>
              </a:solidFill>
              <a:round/>
              <a:tailEnd type="arrow" w="med" len="med"/>
            </a:ln>
            <a:effectLst>
              <a:outerShdw dist="20000" dir="5400000" algn="ctr" rotWithShape="0">
                <a:srgbClr val="000000">
                  <a:alpha val="29999"/>
                </a:srgbClr>
              </a:outerShdw>
            </a:effectLst>
          </p:spPr>
        </p:cxnSp>
        <p:cxnSp>
          <p:nvCxnSpPr>
            <p:cNvPr id="23" name="直接箭头连接符 5"/>
            <p:cNvCxnSpPr>
              <a:cxnSpLocks noChangeShapeType="1"/>
            </p:cNvCxnSpPr>
            <p:nvPr/>
          </p:nvCxnSpPr>
          <p:spPr bwMode="auto">
            <a:xfrm rot="16200000" flipH="1">
              <a:off x="9460" y="2362"/>
              <a:ext cx="480" cy="7"/>
            </a:xfrm>
            <a:prstGeom prst="straightConnector1">
              <a:avLst/>
            </a:prstGeom>
            <a:noFill/>
            <a:ln w="25400" cap="flat" cmpd="sng">
              <a:solidFill>
                <a:srgbClr val="DF6908"/>
              </a:solidFill>
              <a:round/>
              <a:tailEnd type="arrow" w="med" len="med"/>
            </a:ln>
            <a:effectLst>
              <a:outerShdw dist="20000" dir="5400000" algn="ctr" rotWithShape="0">
                <a:srgbClr val="000000">
                  <a:alpha val="29999"/>
                </a:srgbClr>
              </a:outerShdw>
            </a:effectLst>
          </p:spPr>
        </p:cxnSp>
        <p:grpSp>
          <p:nvGrpSpPr>
            <p:cNvPr id="24" name="Group 20"/>
            <p:cNvGrpSpPr/>
            <p:nvPr/>
          </p:nvGrpSpPr>
          <p:grpSpPr>
            <a:xfrm>
              <a:off x="5761" y="0"/>
              <a:ext cx="1800" cy="845"/>
              <a:chOff x="0" y="0"/>
              <a:chExt cx="1484" cy="330"/>
            </a:xfrm>
          </p:grpSpPr>
          <p:sp>
            <p:nvSpPr>
              <p:cNvPr id="25" name="AutoShape 15"/>
              <p:cNvSpPr/>
              <p:nvPr/>
            </p:nvSpPr>
            <p:spPr>
              <a:xfrm>
                <a:off x="0" y="0"/>
                <a:ext cx="1484" cy="33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 cap="flat" cmpd="sng">
                <a:solidFill>
                  <a:srgbClr val="80808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endParaRPr lang="zh-CN" altLang="en-US" sz="100" b="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AutoShape 16"/>
              <p:cNvSpPr/>
              <p:nvPr/>
            </p:nvSpPr>
            <p:spPr>
              <a:xfrm>
                <a:off x="23" y="20"/>
                <a:ext cx="1432" cy="134"/>
              </a:xfrm>
              <a:prstGeom prst="roundRect">
                <a:avLst>
                  <a:gd name="adj" fmla="val 28356"/>
                </a:avLst>
              </a:prstGeom>
              <a:gradFill rotWithShape="1">
                <a:gsLst>
                  <a:gs pos="0">
                    <a:srgbClr val="FFFFFF">
                      <a:alpha val="70000"/>
                    </a:srgbClr>
                  </a:gs>
                  <a:gs pos="100000">
                    <a:schemeClr val="accent1">
                      <a:alpha val="7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 anchorCtr="0"/>
              <a:p>
                <a:endParaRPr lang="zh-CN" altLang="en-US" sz="100" b="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7" name="TextBox 33"/>
            <p:cNvSpPr txBox="1"/>
            <p:nvPr/>
          </p:nvSpPr>
          <p:spPr>
            <a:xfrm>
              <a:off x="6021" y="92"/>
              <a:ext cx="1440" cy="76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1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</a:t>
              </a:r>
              <a:endPara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8" name="Group 24"/>
            <p:cNvGrpSpPr/>
            <p:nvPr/>
          </p:nvGrpSpPr>
          <p:grpSpPr>
            <a:xfrm>
              <a:off x="4895" y="7742"/>
              <a:ext cx="3580" cy="845"/>
              <a:chOff x="0" y="0"/>
              <a:chExt cx="1484" cy="330"/>
            </a:xfrm>
          </p:grpSpPr>
          <p:sp>
            <p:nvSpPr>
              <p:cNvPr id="29" name="AutoShape 12"/>
              <p:cNvSpPr/>
              <p:nvPr/>
            </p:nvSpPr>
            <p:spPr>
              <a:xfrm>
                <a:off x="0" y="0"/>
                <a:ext cx="1484" cy="33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 w="12700" cap="flat" cmpd="sng">
                <a:solidFill>
                  <a:srgbClr val="80808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endParaRPr lang="zh-CN" altLang="en-US" sz="100" b="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0" name="AutoShape 13"/>
              <p:cNvSpPr/>
              <p:nvPr/>
            </p:nvSpPr>
            <p:spPr>
              <a:xfrm>
                <a:off x="23" y="20"/>
                <a:ext cx="1432" cy="134"/>
              </a:xfrm>
              <a:prstGeom prst="roundRect">
                <a:avLst>
                  <a:gd name="adj" fmla="val 28356"/>
                </a:avLst>
              </a:prstGeom>
              <a:gradFill rotWithShape="1">
                <a:gsLst>
                  <a:gs pos="0">
                    <a:srgbClr val="FFFFFF">
                      <a:alpha val="70000"/>
                    </a:srgbClr>
                  </a:gs>
                  <a:gs pos="100000">
                    <a:schemeClr val="accent2">
                      <a:alpha val="7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 anchorCtr="0"/>
              <a:p>
                <a:endParaRPr lang="zh-CN" altLang="en-US" sz="100" b="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1" name="Text Box 30"/>
            <p:cNvSpPr txBox="1">
              <a:spLocks noChangeArrowheads="1"/>
            </p:cNvSpPr>
            <p:nvPr/>
          </p:nvSpPr>
          <p:spPr bwMode="auto">
            <a:xfrm>
              <a:off x="5042" y="7826"/>
              <a:ext cx="3060" cy="761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1796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square">
              <a:spAutoFit/>
            </a:bodyPr>
            <a:p>
              <a:pPr marR="0" algn="ctr" defTabSz="914400">
                <a:buClrTx/>
                <a:buSzTx/>
                <a:buFontTx/>
                <a:buNone/>
                <a:defRPr/>
              </a:pPr>
              <a:r>
                <a:rPr kumimoji="0" lang="zh-CN" altLang="en-US" sz="1800" kern="1200" cap="none" spc="0" normalizeH="0" baseline="0" noProof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员工</a:t>
              </a:r>
              <a:endParaRPr kumimoji="0" lang="en-US" sz="1800" kern="1200" cap="none" spc="0" normalizeH="0" baseline="0" noProof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32" name="Group 28"/>
            <p:cNvGrpSpPr/>
            <p:nvPr/>
          </p:nvGrpSpPr>
          <p:grpSpPr>
            <a:xfrm>
              <a:off x="54" y="5872"/>
              <a:ext cx="2848" cy="650"/>
              <a:chOff x="0" y="0"/>
              <a:chExt cx="4058" cy="480"/>
            </a:xfrm>
          </p:grpSpPr>
          <p:sp>
            <p:nvSpPr>
              <p:cNvPr id="33" name="AutoShape 5"/>
              <p:cNvSpPr>
                <a:spLocks noChangeArrowheads="1"/>
              </p:cNvSpPr>
              <p:nvPr/>
            </p:nvSpPr>
            <p:spPr bwMode="auto">
              <a:xfrm>
                <a:off x="1" y="0"/>
                <a:ext cx="4057" cy="48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chemeClr val="accent2"/>
                  </a:gs>
                  <a:gs pos="50000">
                    <a:srgbClr val="E36C09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</a:ln>
              <a:effectLst/>
            </p:spPr>
            <p:txBody>
              <a:bodyPr wrap="none" anchor="ctr"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grpSp>
            <p:nvGrpSpPr>
              <p:cNvPr id="34" name="Group 30"/>
              <p:cNvGrpSpPr/>
              <p:nvPr/>
            </p:nvGrpSpPr>
            <p:grpSpPr>
              <a:xfrm>
                <a:off x="11" y="15"/>
                <a:ext cx="4042" cy="444"/>
                <a:chOff x="0" y="0"/>
                <a:chExt cx="3987" cy="444"/>
              </a:xfrm>
            </p:grpSpPr>
            <p:sp>
              <p:nvSpPr>
                <p:cNvPr id="35" name="AutoShape 7"/>
                <p:cNvSpPr/>
                <p:nvPr/>
              </p:nvSpPr>
              <p:spPr>
                <a:xfrm>
                  <a:off x="0" y="330"/>
                  <a:ext cx="3987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2">
                        <a:alpha val="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p>
                  <a:endParaRPr lang="zh-CN" altLang="en-US" sz="1200" b="0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6" name="AutoShape 8"/>
                <p:cNvSpPr/>
                <p:nvPr/>
              </p:nvSpPr>
              <p:spPr>
                <a:xfrm>
                  <a:off x="0" y="0"/>
                  <a:ext cx="3987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FEE9D9"/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p>
                  <a:endParaRPr lang="zh-CN" altLang="en-US" sz="1200" b="0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37" name="Text Box 19"/>
            <p:cNvSpPr txBox="1"/>
            <p:nvPr/>
          </p:nvSpPr>
          <p:spPr>
            <a:xfrm>
              <a:off x="0" y="5898"/>
              <a:ext cx="2958" cy="56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spcBef>
                  <a:spcPct val="50000"/>
                </a:spcBef>
              </a:pPr>
              <a:r>
                <a:rPr lang="zh-CN" altLang="en-US" sz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顶岗实习成绩 </a:t>
              </a:r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8" name="Group 34"/>
            <p:cNvGrpSpPr/>
            <p:nvPr/>
          </p:nvGrpSpPr>
          <p:grpSpPr>
            <a:xfrm>
              <a:off x="2304" y="6812"/>
              <a:ext cx="2879" cy="650"/>
              <a:chOff x="0" y="0"/>
              <a:chExt cx="4058" cy="480"/>
            </a:xfrm>
          </p:grpSpPr>
          <p:sp>
            <p:nvSpPr>
              <p:cNvPr id="39" name="AutoShape 15"/>
              <p:cNvSpPr/>
              <p:nvPr/>
            </p:nvSpPr>
            <p:spPr>
              <a:xfrm>
                <a:off x="0" y="0"/>
                <a:ext cx="4058" cy="48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2328FB">
                      <a:alpha val="100000"/>
                    </a:srgbClr>
                  </a:gs>
                  <a:gs pos="50000">
                    <a:srgbClr val="4187C6">
                      <a:alpha val="100000"/>
                    </a:srgbClr>
                  </a:gs>
                  <a:gs pos="100000">
                    <a:srgbClr val="4792D7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 anchorCtr="0"/>
              <a:p>
                <a:endParaRPr lang="zh-CN" altLang="en-US" sz="100" b="0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40" name="Group 36"/>
              <p:cNvGrpSpPr/>
              <p:nvPr/>
            </p:nvGrpSpPr>
            <p:grpSpPr>
              <a:xfrm>
                <a:off x="11" y="15"/>
                <a:ext cx="4042" cy="444"/>
                <a:chOff x="0" y="0"/>
                <a:chExt cx="3987" cy="444"/>
              </a:xfrm>
            </p:grpSpPr>
            <p:sp>
              <p:nvSpPr>
                <p:cNvPr id="41" name="AutoShape 17"/>
                <p:cNvSpPr/>
                <p:nvPr/>
              </p:nvSpPr>
              <p:spPr>
                <a:xfrm>
                  <a:off x="0" y="330"/>
                  <a:ext cx="3987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folHlink">
                        <a:alpha val="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p>
                  <a:endParaRPr lang="zh-CN" altLang="en-US" sz="100" b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" name="AutoShape 18"/>
                <p:cNvSpPr/>
                <p:nvPr/>
              </p:nvSpPr>
              <p:spPr>
                <a:xfrm>
                  <a:off x="0" y="0"/>
                  <a:ext cx="3987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D6E7F6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p>
                  <a:endParaRPr lang="zh-CN" altLang="en-US" sz="100" b="0" dirty="0"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3" name="AutoShape 14"/>
            <p:cNvSpPr>
              <a:spLocks noChangeArrowheads="1"/>
            </p:cNvSpPr>
            <p:nvPr/>
          </p:nvSpPr>
          <p:spPr bwMode="auto">
            <a:xfrm>
              <a:off x="455" y="2577"/>
              <a:ext cx="2087" cy="555"/>
            </a:xfrm>
            <a:prstGeom prst="homePlate">
              <a:avLst>
                <a:gd name="adj" fmla="val 39916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rgbClr val="78486B"/>
                </a:gs>
              </a:gsLst>
              <a:lin ang="5400000" scaled="1"/>
            </a:gradFill>
            <a:ln w="19050" cap="flat" cmpd="sng">
              <a:solidFill>
                <a:srgbClr val="FEFFFF"/>
              </a:solidFill>
              <a:miter lim="800000"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顶岗实习</a:t>
              </a: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" name="AutoShape 14"/>
            <p:cNvSpPr>
              <a:spLocks noChangeArrowheads="1"/>
            </p:cNvSpPr>
            <p:nvPr/>
          </p:nvSpPr>
          <p:spPr bwMode="auto">
            <a:xfrm>
              <a:off x="455" y="3297"/>
              <a:ext cx="2087" cy="555"/>
            </a:xfrm>
            <a:prstGeom prst="homePlate">
              <a:avLst>
                <a:gd name="adj" fmla="val 39916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rgbClr val="78486B"/>
                </a:gs>
              </a:gsLst>
              <a:lin ang="5400000" scaled="1"/>
            </a:gradFill>
            <a:ln w="19050" cap="flat" cmpd="sng">
              <a:solidFill>
                <a:srgbClr val="FEFFFF"/>
              </a:solidFill>
              <a:miter lim="800000"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远程教学</a:t>
              </a: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" name="AutoShape 14"/>
            <p:cNvSpPr>
              <a:spLocks noChangeArrowheads="1"/>
            </p:cNvSpPr>
            <p:nvPr/>
          </p:nvSpPr>
          <p:spPr bwMode="auto">
            <a:xfrm>
              <a:off x="455" y="4017"/>
              <a:ext cx="2087" cy="555"/>
            </a:xfrm>
            <a:prstGeom prst="homePlate">
              <a:avLst>
                <a:gd name="adj" fmla="val 39916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rgbClr val="78486B"/>
                </a:gs>
              </a:gsLst>
              <a:lin ang="5400000" scaled="1"/>
            </a:gradFill>
            <a:ln w="19050" cap="flat" cmpd="sng">
              <a:solidFill>
                <a:srgbClr val="FEFFFF"/>
              </a:solidFill>
              <a:miter lim="800000"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学中做</a:t>
              </a: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6" name="AutoShape 14"/>
            <p:cNvSpPr>
              <a:spLocks noChangeArrowheads="1"/>
            </p:cNvSpPr>
            <p:nvPr/>
          </p:nvSpPr>
          <p:spPr bwMode="auto">
            <a:xfrm>
              <a:off x="455" y="4737"/>
              <a:ext cx="2087" cy="555"/>
            </a:xfrm>
            <a:prstGeom prst="homePlate">
              <a:avLst>
                <a:gd name="adj" fmla="val 39916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rgbClr val="78486B"/>
                </a:gs>
              </a:gsLst>
              <a:lin ang="5400000" scaled="1"/>
            </a:gradFill>
            <a:ln w="19050" cap="flat" cmpd="sng">
              <a:solidFill>
                <a:srgbClr val="FEFFFF"/>
              </a:solidFill>
              <a:miter lim="800000"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做中学</a:t>
              </a: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" name="AutoShape 14"/>
            <p:cNvSpPr>
              <a:spLocks noChangeArrowheads="1"/>
            </p:cNvSpPr>
            <p:nvPr/>
          </p:nvSpPr>
          <p:spPr bwMode="auto">
            <a:xfrm rot="10800000">
              <a:off x="5902" y="2577"/>
              <a:ext cx="2400" cy="555"/>
            </a:xfrm>
            <a:prstGeom prst="homePlate">
              <a:avLst>
                <a:gd name="adj" fmla="val 39920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rgbClr val="78486B"/>
                </a:gs>
              </a:gsLst>
              <a:lin ang="5400000" scaled="1"/>
            </a:gradFill>
            <a:ln w="19050" cap="flat" cmpd="sng">
              <a:solidFill>
                <a:srgbClr val="FEFFFF"/>
              </a:solidFill>
              <a:miter lim="800000"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" name="TextBox 144"/>
            <p:cNvSpPr txBox="1"/>
            <p:nvPr/>
          </p:nvSpPr>
          <p:spPr>
            <a:xfrm>
              <a:off x="6041" y="2600"/>
              <a:ext cx="2260" cy="56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专业知识学习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AutoShape 14"/>
            <p:cNvSpPr>
              <a:spLocks noChangeArrowheads="1"/>
            </p:cNvSpPr>
            <p:nvPr/>
          </p:nvSpPr>
          <p:spPr bwMode="auto">
            <a:xfrm rot="10800000">
              <a:off x="5902" y="3295"/>
              <a:ext cx="2400" cy="555"/>
            </a:xfrm>
            <a:prstGeom prst="homePlate">
              <a:avLst>
                <a:gd name="adj" fmla="val 39920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rgbClr val="78486B"/>
                </a:gs>
              </a:gsLst>
              <a:lin ang="5400000" scaled="1"/>
            </a:gradFill>
            <a:ln w="19050" cap="flat" cmpd="sng">
              <a:solidFill>
                <a:srgbClr val="FEFFFF"/>
              </a:solidFill>
              <a:miter lim="800000"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" name="TextBox 147"/>
            <p:cNvSpPr txBox="1"/>
            <p:nvPr/>
          </p:nvSpPr>
          <p:spPr>
            <a:xfrm>
              <a:off x="6041" y="3315"/>
              <a:ext cx="2260" cy="56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专业技能学习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AutoShape 14"/>
            <p:cNvSpPr>
              <a:spLocks noChangeArrowheads="1"/>
            </p:cNvSpPr>
            <p:nvPr/>
          </p:nvSpPr>
          <p:spPr bwMode="auto">
            <a:xfrm rot="10800000">
              <a:off x="5902" y="4015"/>
              <a:ext cx="2400" cy="555"/>
            </a:xfrm>
            <a:prstGeom prst="homePlate">
              <a:avLst>
                <a:gd name="adj" fmla="val 39920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rgbClr val="78486B"/>
                </a:gs>
              </a:gsLst>
              <a:lin ang="5400000" scaled="1"/>
            </a:gradFill>
            <a:ln w="19050" cap="flat" cmpd="sng">
              <a:solidFill>
                <a:srgbClr val="FEFFFF"/>
              </a:solidFill>
              <a:miter lim="800000"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2" name="TextBox 149"/>
            <p:cNvSpPr txBox="1"/>
            <p:nvPr/>
          </p:nvSpPr>
          <p:spPr>
            <a:xfrm>
              <a:off x="6041" y="4035"/>
              <a:ext cx="2260" cy="56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综合专业能力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AutoShape 14"/>
            <p:cNvSpPr>
              <a:spLocks noChangeArrowheads="1"/>
            </p:cNvSpPr>
            <p:nvPr/>
          </p:nvSpPr>
          <p:spPr bwMode="auto">
            <a:xfrm rot="10800000">
              <a:off x="5902" y="4735"/>
              <a:ext cx="2400" cy="555"/>
            </a:xfrm>
            <a:prstGeom prst="homePlate">
              <a:avLst>
                <a:gd name="adj" fmla="val 39920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rgbClr val="78486B"/>
                </a:gs>
              </a:gsLst>
              <a:lin ang="5400000" scaled="1"/>
            </a:gradFill>
            <a:ln w="19050" cap="flat" cmpd="sng">
              <a:solidFill>
                <a:srgbClr val="FEFFFF"/>
              </a:solidFill>
              <a:miter lim="800000"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4" name="TextBox 151"/>
            <p:cNvSpPr txBox="1"/>
            <p:nvPr/>
          </p:nvSpPr>
          <p:spPr>
            <a:xfrm>
              <a:off x="6041" y="4755"/>
              <a:ext cx="2260" cy="56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生产性实训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Text Box 19"/>
            <p:cNvSpPr txBox="1"/>
            <p:nvPr/>
          </p:nvSpPr>
          <p:spPr>
            <a:xfrm>
              <a:off x="5345" y="5882"/>
              <a:ext cx="3550" cy="56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spcBef>
                  <a:spcPct val="50000"/>
                </a:spcBef>
              </a:pPr>
              <a:r>
                <a:rPr lang="zh-CN" altLang="en-US" sz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校内综合成绩 </a:t>
              </a:r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Line 25"/>
            <p:cNvSpPr/>
            <p:nvPr/>
          </p:nvSpPr>
          <p:spPr>
            <a:xfrm>
              <a:off x="2801" y="2710"/>
              <a:ext cx="2888" cy="0"/>
            </a:xfrm>
            <a:prstGeom prst="line">
              <a:avLst/>
            </a:prstGeom>
            <a:ln w="28575" cap="rnd" cmpd="sng">
              <a:solidFill>
                <a:schemeClr val="tx1"/>
              </a:solidFill>
              <a:prstDash val="sysDot"/>
              <a:headEnd type="none" w="med" len="med"/>
              <a:tailEnd type="none" w="med" len="med"/>
            </a:ln>
          </p:spPr>
        </p:sp>
        <p:sp>
          <p:nvSpPr>
            <p:cNvPr id="57" name="TextBox 154"/>
            <p:cNvSpPr txBox="1"/>
            <p:nvPr/>
          </p:nvSpPr>
          <p:spPr>
            <a:xfrm>
              <a:off x="2741" y="2252"/>
              <a:ext cx="3600" cy="52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1050" dirty="0">
                  <a:latin typeface="Arial" panose="020B0604020202020204" pitchFamily="34" charset="0"/>
                </a:rPr>
                <a:t>共同制定人才培养方案</a:t>
              </a:r>
              <a:endParaRPr lang="zh-CN" altLang="en-US" sz="1050" dirty="0">
                <a:latin typeface="Arial" panose="020B0604020202020204" pitchFamily="34" charset="0"/>
              </a:endParaRPr>
            </a:p>
          </p:txBody>
        </p:sp>
        <p:sp>
          <p:nvSpPr>
            <p:cNvPr id="58" name="Line 25"/>
            <p:cNvSpPr/>
            <p:nvPr/>
          </p:nvSpPr>
          <p:spPr>
            <a:xfrm>
              <a:off x="2781" y="3110"/>
              <a:ext cx="2888" cy="0"/>
            </a:xfrm>
            <a:prstGeom prst="line">
              <a:avLst/>
            </a:prstGeom>
            <a:ln w="28575" cap="rnd" cmpd="sng">
              <a:solidFill>
                <a:schemeClr val="tx1"/>
              </a:solidFill>
              <a:prstDash val="sysDot"/>
              <a:headEnd type="none" w="med" len="med"/>
              <a:tailEnd type="none" w="med" len="med"/>
            </a:ln>
          </p:spPr>
        </p:sp>
        <p:sp>
          <p:nvSpPr>
            <p:cNvPr id="59" name="TextBox 156"/>
            <p:cNvSpPr txBox="1"/>
            <p:nvPr/>
          </p:nvSpPr>
          <p:spPr>
            <a:xfrm>
              <a:off x="2781" y="2670"/>
              <a:ext cx="3000" cy="52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/>
              <a:r>
                <a:rPr lang="zh-CN" altLang="en-US" sz="1050" dirty="0">
                  <a:latin typeface="Arial" panose="020B0604020202020204" pitchFamily="34" charset="0"/>
                </a:rPr>
                <a:t>共构课程体系</a:t>
              </a:r>
              <a:endParaRPr lang="zh-CN" altLang="en-US" sz="1050" dirty="0">
                <a:latin typeface="Arial" panose="020B0604020202020204" pitchFamily="34" charset="0"/>
              </a:endParaRPr>
            </a:p>
          </p:txBody>
        </p:sp>
        <p:sp>
          <p:nvSpPr>
            <p:cNvPr id="60" name="Line 25"/>
            <p:cNvSpPr/>
            <p:nvPr/>
          </p:nvSpPr>
          <p:spPr>
            <a:xfrm>
              <a:off x="2781" y="3550"/>
              <a:ext cx="2888" cy="0"/>
            </a:xfrm>
            <a:prstGeom prst="line">
              <a:avLst/>
            </a:prstGeom>
            <a:ln w="28575" cap="rnd" cmpd="sng">
              <a:solidFill>
                <a:schemeClr val="tx1"/>
              </a:solidFill>
              <a:prstDash val="sysDot"/>
              <a:headEnd type="none" w="med" len="med"/>
              <a:tailEnd type="none" w="med" len="med"/>
            </a:ln>
          </p:spPr>
        </p:sp>
        <p:sp>
          <p:nvSpPr>
            <p:cNvPr id="61" name="TextBox 158"/>
            <p:cNvSpPr txBox="1"/>
            <p:nvPr/>
          </p:nvSpPr>
          <p:spPr>
            <a:xfrm>
              <a:off x="2781" y="3558"/>
              <a:ext cx="3000" cy="52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/>
              <a:r>
                <a:rPr lang="zh-CN" altLang="en-US" sz="1050" dirty="0">
                  <a:latin typeface="Arial" panose="020B0604020202020204" pitchFamily="34" charset="0"/>
                </a:rPr>
                <a:t>共建教学团队</a:t>
              </a:r>
              <a:endParaRPr lang="zh-CN" altLang="en-US" sz="1050" dirty="0">
                <a:latin typeface="Arial" panose="020B0604020202020204" pitchFamily="34" charset="0"/>
              </a:endParaRPr>
            </a:p>
          </p:txBody>
        </p:sp>
        <p:sp>
          <p:nvSpPr>
            <p:cNvPr id="62" name="Line 25"/>
            <p:cNvSpPr/>
            <p:nvPr/>
          </p:nvSpPr>
          <p:spPr>
            <a:xfrm>
              <a:off x="2781" y="4080"/>
              <a:ext cx="2888" cy="0"/>
            </a:xfrm>
            <a:prstGeom prst="line">
              <a:avLst/>
            </a:prstGeom>
            <a:ln w="28575" cap="rnd" cmpd="sng">
              <a:solidFill>
                <a:schemeClr val="tx1"/>
              </a:solidFill>
              <a:prstDash val="sysDot"/>
              <a:headEnd type="none" w="med" len="med"/>
              <a:tailEnd type="none" w="med" len="med"/>
            </a:ln>
          </p:spPr>
        </p:sp>
        <p:sp>
          <p:nvSpPr>
            <p:cNvPr id="63" name="TextBox 162"/>
            <p:cNvSpPr txBox="1"/>
            <p:nvPr/>
          </p:nvSpPr>
          <p:spPr>
            <a:xfrm>
              <a:off x="2861" y="4728"/>
              <a:ext cx="3000" cy="52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/>
              <a:r>
                <a:rPr lang="zh-CN" altLang="en-US" sz="1050" dirty="0">
                  <a:latin typeface="Arial" panose="020B0604020202020204" pitchFamily="34" charset="0"/>
                </a:rPr>
                <a:t>共同教育管理学生</a:t>
              </a:r>
              <a:endParaRPr lang="zh-CN" altLang="en-US" sz="1050" dirty="0">
                <a:latin typeface="Arial" panose="020B0604020202020204" pitchFamily="34" charset="0"/>
              </a:endParaRPr>
            </a:p>
          </p:txBody>
        </p:sp>
        <p:sp>
          <p:nvSpPr>
            <p:cNvPr id="64" name="Line 25"/>
            <p:cNvSpPr/>
            <p:nvPr/>
          </p:nvSpPr>
          <p:spPr>
            <a:xfrm>
              <a:off x="2781" y="4777"/>
              <a:ext cx="2888" cy="0"/>
            </a:xfrm>
            <a:prstGeom prst="line">
              <a:avLst/>
            </a:prstGeom>
            <a:ln w="28575" cap="rnd" cmpd="sng">
              <a:solidFill>
                <a:schemeClr val="tx1"/>
              </a:solidFill>
              <a:prstDash val="sysDot"/>
              <a:headEnd type="none" w="med" len="med"/>
              <a:tailEnd type="none" w="med" len="med"/>
            </a:ln>
          </p:spPr>
        </p:sp>
        <p:sp>
          <p:nvSpPr>
            <p:cNvPr id="65" name="TextBox 164"/>
            <p:cNvSpPr txBox="1"/>
            <p:nvPr/>
          </p:nvSpPr>
          <p:spPr>
            <a:xfrm>
              <a:off x="2601" y="4233"/>
              <a:ext cx="3360" cy="52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/>
              <a:r>
                <a:rPr lang="zh-CN" altLang="en-US" sz="1050" dirty="0">
                  <a:latin typeface="Arial" panose="020B0604020202020204" pitchFamily="34" charset="0"/>
                </a:rPr>
                <a:t>共同开展就业指导</a:t>
              </a:r>
              <a:endParaRPr lang="zh-CN" altLang="en-US" sz="1050" dirty="0">
                <a:latin typeface="Arial" panose="020B0604020202020204" pitchFamily="34" charset="0"/>
              </a:endParaRPr>
            </a:p>
          </p:txBody>
        </p:sp>
        <p:grpSp>
          <p:nvGrpSpPr>
            <p:cNvPr id="66" name="Group 64"/>
            <p:cNvGrpSpPr/>
            <p:nvPr/>
          </p:nvGrpSpPr>
          <p:grpSpPr>
            <a:xfrm rot="-5400000">
              <a:off x="8199" y="3637"/>
              <a:ext cx="3000" cy="890"/>
              <a:chOff x="0" y="0"/>
              <a:chExt cx="4058" cy="480"/>
            </a:xfrm>
          </p:grpSpPr>
          <p:sp>
            <p:nvSpPr>
              <p:cNvPr id="67" name="AutoShape 15"/>
              <p:cNvSpPr/>
              <p:nvPr/>
            </p:nvSpPr>
            <p:spPr>
              <a:xfrm>
                <a:off x="0" y="0"/>
                <a:ext cx="4058" cy="48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2328FB">
                      <a:alpha val="100000"/>
                    </a:srgbClr>
                  </a:gs>
                  <a:gs pos="50000">
                    <a:srgbClr val="4187C6">
                      <a:alpha val="100000"/>
                    </a:srgbClr>
                  </a:gs>
                  <a:gs pos="100000">
                    <a:srgbClr val="4792D7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 anchorCtr="0"/>
              <a:p>
                <a:endParaRPr lang="zh-CN" altLang="en-US" sz="100" b="0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68" name="Group 66"/>
              <p:cNvGrpSpPr/>
              <p:nvPr/>
            </p:nvGrpSpPr>
            <p:grpSpPr>
              <a:xfrm>
                <a:off x="10" y="15"/>
                <a:ext cx="4044" cy="444"/>
                <a:chOff x="0" y="0"/>
                <a:chExt cx="3989" cy="444"/>
              </a:xfrm>
            </p:grpSpPr>
            <p:sp>
              <p:nvSpPr>
                <p:cNvPr id="69" name="AutoShape 17"/>
                <p:cNvSpPr/>
                <p:nvPr/>
              </p:nvSpPr>
              <p:spPr>
                <a:xfrm>
                  <a:off x="0" y="329"/>
                  <a:ext cx="3989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folHlink">
                        <a:alpha val="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p>
                  <a:endParaRPr lang="zh-CN" altLang="en-US" sz="100" b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0" name="AutoShape 18"/>
                <p:cNvSpPr/>
                <p:nvPr/>
              </p:nvSpPr>
              <p:spPr>
                <a:xfrm>
                  <a:off x="0" y="0"/>
                  <a:ext cx="3989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D6E7F6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p>
                  <a:endParaRPr lang="zh-CN" altLang="en-US" sz="100" b="0" dirty="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1" name="Group 69"/>
            <p:cNvGrpSpPr/>
            <p:nvPr/>
          </p:nvGrpSpPr>
          <p:grpSpPr>
            <a:xfrm rot="-5400000">
              <a:off x="9630" y="3691"/>
              <a:ext cx="3000" cy="765"/>
              <a:chOff x="0" y="0"/>
              <a:chExt cx="4058" cy="480"/>
            </a:xfrm>
          </p:grpSpPr>
          <p:grpSp>
            <p:nvGrpSpPr>
              <p:cNvPr id="72" name="Group 70"/>
              <p:cNvGrpSpPr/>
              <p:nvPr/>
            </p:nvGrpSpPr>
            <p:grpSpPr>
              <a:xfrm rot="5400000">
                <a:off x="1687" y="-1910"/>
                <a:ext cx="584" cy="4298"/>
                <a:chOff x="0" y="0"/>
                <a:chExt cx="591312" cy="2017776"/>
              </a:xfrm>
            </p:grpSpPr>
            <p:pic>
              <p:nvPicPr>
                <p:cNvPr id="73" name="AutoShape 15"/>
                <p:cNvPicPr/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0" y="0"/>
                  <a:ext cx="591312" cy="20177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74" name="Text Box 72"/>
                <p:cNvSpPr txBox="1"/>
                <p:nvPr/>
              </p:nvSpPr>
              <p:spPr>
                <a:xfrm rot="-5400000">
                  <a:off x="-631487" y="767282"/>
                  <a:ext cx="1855176" cy="43595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ctr" anchorCtr="0"/>
                <a:p>
                  <a:endParaRPr lang="zh-CN" altLang="en-US" sz="100" b="0" dirty="0">
                    <a:solidFill>
                      <a:srgbClr val="FFFFFF"/>
                    </a:solidFill>
                    <a:latin typeface="Verdana" panose="020B0604030504040204" pitchFamily="34" charset="0"/>
                  </a:endParaRPr>
                </a:p>
              </p:txBody>
            </p:sp>
          </p:grpSp>
          <p:grpSp>
            <p:nvGrpSpPr>
              <p:cNvPr id="75" name="Group 73"/>
              <p:cNvGrpSpPr/>
              <p:nvPr/>
            </p:nvGrpSpPr>
            <p:grpSpPr>
              <a:xfrm>
                <a:off x="10" y="17"/>
                <a:ext cx="4044" cy="444"/>
                <a:chOff x="0" y="0"/>
                <a:chExt cx="3989" cy="444"/>
              </a:xfrm>
            </p:grpSpPr>
            <p:sp>
              <p:nvSpPr>
                <p:cNvPr id="76" name="AutoShape 17"/>
                <p:cNvSpPr/>
                <p:nvPr/>
              </p:nvSpPr>
              <p:spPr>
                <a:xfrm>
                  <a:off x="0" y="328"/>
                  <a:ext cx="3989" cy="116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folHlink">
                        <a:alpha val="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p>
                  <a:endParaRPr lang="zh-CN" altLang="en-US" sz="100" b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7" name="AutoShape 18"/>
                <p:cNvSpPr/>
                <p:nvPr/>
              </p:nvSpPr>
              <p:spPr>
                <a:xfrm>
                  <a:off x="0" y="0"/>
                  <a:ext cx="3989" cy="116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D6E7F6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p>
                  <a:endParaRPr lang="zh-CN" altLang="en-US" sz="100" b="0" dirty="0"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78" name="TextBox 179"/>
            <p:cNvSpPr txBox="1"/>
            <p:nvPr/>
          </p:nvSpPr>
          <p:spPr>
            <a:xfrm>
              <a:off x="9465" y="2849"/>
              <a:ext cx="405" cy="240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职业综合素质</a:t>
              </a:r>
              <a:endPara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TextBox 180"/>
            <p:cNvSpPr txBox="1"/>
            <p:nvPr/>
          </p:nvSpPr>
          <p:spPr>
            <a:xfrm>
              <a:off x="10892" y="2849"/>
              <a:ext cx="405" cy="240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职业资格认证</a:t>
              </a:r>
              <a:endPara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0" name="Group 78"/>
            <p:cNvGrpSpPr/>
            <p:nvPr/>
          </p:nvGrpSpPr>
          <p:grpSpPr>
            <a:xfrm>
              <a:off x="261" y="1382"/>
              <a:ext cx="2640" cy="840"/>
              <a:chOff x="0" y="0"/>
              <a:chExt cx="414" cy="402"/>
            </a:xfrm>
          </p:grpSpPr>
          <p:sp>
            <p:nvSpPr>
              <p:cNvPr id="81" name="AutoShap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14" cy="40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326696"/>
                  </a:gs>
                </a:gsLst>
                <a:lin ang="5400000" scaled="1"/>
              </a:gradFill>
              <a:ln w="25400" cap="flat" cmpd="sng">
                <a:solidFill>
                  <a:srgbClr val="FFFFFF"/>
                </a:solidFill>
                <a:rou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2" name="Freeform 8"/>
              <p:cNvSpPr/>
              <p:nvPr/>
            </p:nvSpPr>
            <p:spPr bwMode="auto">
              <a:xfrm>
                <a:off x="26" y="28"/>
                <a:ext cx="206" cy="201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rgbClr val="A6CAEC"/>
                  </a:gs>
                  <a:gs pos="100000">
                    <a:schemeClr val="accent1">
                      <a:alpha val="0"/>
                    </a:schemeClr>
                  </a:gs>
                </a:gsLst>
                <a:lin ang="18900000" scaled="1"/>
              </a:gradFill>
              <a:ln w="9525">
                <a:noFill/>
                <a:round/>
              </a:ln>
              <a:effectLst/>
            </p:spPr>
            <p:txBody>
              <a:bodyPr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83" name="Group 81"/>
            <p:cNvGrpSpPr/>
            <p:nvPr/>
          </p:nvGrpSpPr>
          <p:grpSpPr>
            <a:xfrm>
              <a:off x="3381" y="1292"/>
              <a:ext cx="2145" cy="840"/>
              <a:chOff x="0" y="0"/>
              <a:chExt cx="414" cy="402"/>
            </a:xfrm>
          </p:grpSpPr>
          <p:sp>
            <p:nvSpPr>
              <p:cNvPr id="84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14" cy="40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rgbClr val="AC5207"/>
                  </a:gs>
                </a:gsLst>
                <a:lin ang="5400000" scaled="1"/>
              </a:gradFill>
              <a:ln w="25400" cap="flat" cmpd="sng">
                <a:solidFill>
                  <a:srgbClr val="FFFFFF"/>
                </a:solidFill>
                <a:rou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5" name="Freeform 12"/>
              <p:cNvSpPr/>
              <p:nvPr/>
            </p:nvSpPr>
            <p:spPr bwMode="auto">
              <a:xfrm>
                <a:off x="26" y="28"/>
                <a:ext cx="206" cy="201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50000">
                    <a:srgbClr val="FBBC88"/>
                  </a:gs>
                  <a:gs pos="100000">
                    <a:schemeClr val="accent2">
                      <a:alpha val="0"/>
                    </a:schemeClr>
                  </a:gs>
                </a:gsLst>
                <a:lin ang="18900000" scaled="1"/>
              </a:gradFill>
              <a:ln w="9525">
                <a:noFill/>
                <a:round/>
              </a:ln>
              <a:effectLst/>
            </p:spPr>
            <p:txBody>
              <a:bodyPr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86" name="TextBox 75"/>
            <p:cNvSpPr txBox="1"/>
            <p:nvPr/>
          </p:nvSpPr>
          <p:spPr>
            <a:xfrm>
              <a:off x="3381" y="1292"/>
              <a:ext cx="2040" cy="90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/>
              <a:r>
                <a:rPr lang="zh-CN" altLang="en-US" sz="1125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校企合作</a:t>
              </a:r>
              <a:endParaRPr lang="zh-CN" altLang="en-US" sz="112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125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“八共合作”</a:t>
              </a:r>
              <a:endParaRPr lang="zh-CN" altLang="en-US" sz="112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AutoShape 14"/>
            <p:cNvSpPr>
              <a:spLocks noChangeArrowheads="1"/>
            </p:cNvSpPr>
            <p:nvPr/>
          </p:nvSpPr>
          <p:spPr bwMode="auto">
            <a:xfrm>
              <a:off x="9022" y="1383"/>
              <a:ext cx="3158" cy="869"/>
            </a:xfrm>
            <a:prstGeom prst="roundRect">
              <a:avLst>
                <a:gd name="adj" fmla="val 11921"/>
              </a:avLst>
            </a:prstGeom>
            <a:solidFill>
              <a:schemeClr val="tx2"/>
            </a:solidFill>
            <a:ln w="25400" cap="flat" cmpd="sng">
              <a:solidFill>
                <a:srgbClr val="FFFFFF"/>
              </a:solidFill>
              <a:rou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" name="Freeform 15"/>
            <p:cNvSpPr/>
            <p:nvPr/>
          </p:nvSpPr>
          <p:spPr bwMode="auto">
            <a:xfrm>
              <a:off x="9194" y="1437"/>
              <a:ext cx="1375" cy="420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alpha val="0"/>
                  </a:schemeClr>
                </a:gs>
                <a:gs pos="50000">
                  <a:srgbClr val="C7DD97"/>
                </a:gs>
                <a:gs pos="100000">
                  <a:schemeClr val="hlink">
                    <a:alpha val="0"/>
                  </a:schemeClr>
                </a:gs>
              </a:gsLst>
              <a:lin ang="18900000" scaled="1"/>
            </a:gradFill>
            <a:ln w="9525">
              <a:noFill/>
              <a:round/>
            </a:ln>
            <a:effectLst/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" name="TextBox 80"/>
            <p:cNvSpPr txBox="1"/>
            <p:nvPr/>
          </p:nvSpPr>
          <p:spPr>
            <a:xfrm>
              <a:off x="8952" y="1534"/>
              <a:ext cx="3228" cy="56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ctr"/>
              <a:r>
                <a:rPr lang="zh-CN" altLang="en-US" sz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职业技能素质培养</a:t>
              </a:r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Text Box 19"/>
            <p:cNvSpPr txBox="1"/>
            <p:nvPr/>
          </p:nvSpPr>
          <p:spPr>
            <a:xfrm>
              <a:off x="1941" y="6880"/>
              <a:ext cx="3548" cy="56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spcBef>
                  <a:spcPct val="50000"/>
                </a:spcBef>
              </a:pPr>
              <a:r>
                <a:rPr lang="zh-CN" altLang="en-US" sz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毕业证书</a:t>
              </a:r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Text Box 19"/>
            <p:cNvSpPr txBox="1"/>
            <p:nvPr/>
          </p:nvSpPr>
          <p:spPr>
            <a:xfrm>
              <a:off x="8268" y="6828"/>
              <a:ext cx="3230" cy="56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spcBef>
                  <a:spcPct val="50000"/>
                </a:spcBef>
              </a:pPr>
              <a:r>
                <a:rPr lang="zh-CN" altLang="en-US" sz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职业资格证书</a:t>
              </a:r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92" name="直接连接符 59"/>
            <p:cNvCxnSpPr>
              <a:cxnSpLocks noChangeShapeType="1"/>
            </p:cNvCxnSpPr>
            <p:nvPr/>
          </p:nvCxnSpPr>
          <p:spPr bwMode="auto">
            <a:xfrm rot="16200000" flipH="1">
              <a:off x="-1446" y="4049"/>
              <a:ext cx="3652" cy="0"/>
            </a:xfrm>
            <a:prstGeom prst="line">
              <a:avLst/>
            </a:prstGeom>
            <a:noFill/>
            <a:ln w="25400" cap="flat" cmpd="sng">
              <a:solidFill>
                <a:srgbClr val="DF6908"/>
              </a:solidFill>
              <a:round/>
              <a:tailEnd type="arrow" w="med" len="med"/>
            </a:ln>
            <a:effectLst>
              <a:outerShdw dist="20000" dir="5400000" algn="ctr" rotWithShape="0">
                <a:srgbClr val="000000">
                  <a:alpha val="29999"/>
                </a:srgbClr>
              </a:outerShdw>
            </a:effectLst>
          </p:spPr>
        </p:cxnSp>
        <p:cxnSp>
          <p:nvCxnSpPr>
            <p:cNvPr id="93" name="直接连接符 60"/>
            <p:cNvCxnSpPr>
              <a:cxnSpLocks noChangeShapeType="1"/>
            </p:cNvCxnSpPr>
            <p:nvPr/>
          </p:nvCxnSpPr>
          <p:spPr bwMode="auto">
            <a:xfrm rot="16200000" flipH="1">
              <a:off x="6652" y="4040"/>
              <a:ext cx="3652" cy="2"/>
            </a:xfrm>
            <a:prstGeom prst="line">
              <a:avLst/>
            </a:prstGeom>
            <a:noFill/>
            <a:ln w="25400" cap="flat" cmpd="sng">
              <a:solidFill>
                <a:srgbClr val="DF6908"/>
              </a:solidFill>
              <a:round/>
              <a:tailEnd type="arrow" w="med" len="med"/>
            </a:ln>
            <a:effectLst>
              <a:outerShdw dist="20000" dir="5400000" algn="ctr" rotWithShape="0">
                <a:srgbClr val="000000">
                  <a:alpha val="29999"/>
                </a:srgbClr>
              </a:outerShdw>
            </a:effectLst>
          </p:spPr>
        </p:cxnSp>
        <p:cxnSp>
          <p:nvCxnSpPr>
            <p:cNvPr id="94" name="直接箭头连接符 64"/>
            <p:cNvCxnSpPr>
              <a:cxnSpLocks noChangeShapeType="1"/>
            </p:cNvCxnSpPr>
            <p:nvPr/>
          </p:nvCxnSpPr>
          <p:spPr bwMode="auto">
            <a:xfrm rot="5400000">
              <a:off x="974" y="894"/>
              <a:ext cx="960" cy="2"/>
            </a:xfrm>
            <a:prstGeom prst="straightConnector1">
              <a:avLst/>
            </a:prstGeom>
            <a:noFill/>
            <a:ln w="25400" cap="flat" cmpd="sng">
              <a:solidFill>
                <a:srgbClr val="DF6908"/>
              </a:solidFill>
              <a:round/>
              <a:tailEnd type="arrow" w="med" len="med"/>
            </a:ln>
            <a:effectLst>
              <a:outerShdw dist="20000" dir="5400000" algn="ctr" rotWithShape="0">
                <a:srgbClr val="000000">
                  <a:alpha val="29999"/>
                </a:srgbClr>
              </a:outerShdw>
            </a:effectLst>
          </p:spPr>
        </p:cxnSp>
        <p:cxnSp>
          <p:nvCxnSpPr>
            <p:cNvPr id="95" name="直接连接符 65"/>
            <p:cNvCxnSpPr>
              <a:cxnSpLocks noChangeShapeType="1"/>
            </p:cNvCxnSpPr>
            <p:nvPr/>
          </p:nvCxnSpPr>
          <p:spPr bwMode="auto">
            <a:xfrm rot="10800000">
              <a:off x="7562" y="422"/>
              <a:ext cx="2660" cy="3"/>
            </a:xfrm>
            <a:prstGeom prst="line">
              <a:avLst/>
            </a:prstGeom>
            <a:noFill/>
            <a:ln w="25400" cap="flat" cmpd="sng">
              <a:solidFill>
                <a:srgbClr val="DF6908"/>
              </a:solidFill>
              <a:round/>
            </a:ln>
            <a:effectLst>
              <a:outerShdw dist="20000" dir="5400000" algn="ctr" rotWithShape="0">
                <a:srgbClr val="000000">
                  <a:alpha val="29999"/>
                </a:srgbClr>
              </a:outerShdw>
            </a:effectLst>
          </p:spPr>
        </p:cxnSp>
        <p:cxnSp>
          <p:nvCxnSpPr>
            <p:cNvPr id="96" name="直接连接符 66"/>
            <p:cNvCxnSpPr>
              <a:cxnSpLocks noChangeShapeType="1"/>
            </p:cNvCxnSpPr>
            <p:nvPr/>
          </p:nvCxnSpPr>
          <p:spPr bwMode="auto">
            <a:xfrm>
              <a:off x="1460" y="422"/>
              <a:ext cx="4302" cy="0"/>
            </a:xfrm>
            <a:prstGeom prst="line">
              <a:avLst/>
            </a:prstGeom>
            <a:noFill/>
            <a:ln w="25400" cap="flat" cmpd="sng">
              <a:solidFill>
                <a:srgbClr val="DF6908"/>
              </a:solidFill>
              <a:round/>
            </a:ln>
            <a:effectLst>
              <a:outerShdw dist="20000" dir="5400000" algn="ctr" rotWithShape="0">
                <a:srgbClr val="000000">
                  <a:alpha val="29999"/>
                </a:srgbClr>
              </a:outerShdw>
            </a:effectLst>
          </p:spPr>
        </p:cxnSp>
        <p:cxnSp>
          <p:nvCxnSpPr>
            <p:cNvPr id="97" name="直接箭头连接符 67"/>
            <p:cNvCxnSpPr>
              <a:cxnSpLocks noChangeShapeType="1"/>
            </p:cNvCxnSpPr>
            <p:nvPr/>
          </p:nvCxnSpPr>
          <p:spPr bwMode="auto">
            <a:xfrm rot="5400000">
              <a:off x="9735" y="895"/>
              <a:ext cx="960" cy="3"/>
            </a:xfrm>
            <a:prstGeom prst="straightConnector1">
              <a:avLst/>
            </a:prstGeom>
            <a:noFill/>
            <a:ln w="25400" cap="flat" cmpd="sng">
              <a:solidFill>
                <a:srgbClr val="DF6908"/>
              </a:solidFill>
              <a:round/>
              <a:tailEnd type="arrow" w="med" len="med"/>
            </a:ln>
            <a:effectLst>
              <a:outerShdw dist="20000" dir="5400000" algn="ctr" rotWithShape="0">
                <a:srgbClr val="000000">
                  <a:alpha val="29999"/>
                </a:srgbClr>
              </a:outerShdw>
            </a:effectLst>
          </p:spPr>
        </p:cxnSp>
        <p:cxnSp>
          <p:nvCxnSpPr>
            <p:cNvPr id="98" name="直接连接符 68"/>
            <p:cNvCxnSpPr>
              <a:cxnSpLocks noChangeShapeType="1"/>
            </p:cNvCxnSpPr>
            <p:nvPr/>
          </p:nvCxnSpPr>
          <p:spPr bwMode="auto">
            <a:xfrm>
              <a:off x="9621" y="5655"/>
              <a:ext cx="1560" cy="2"/>
            </a:xfrm>
            <a:prstGeom prst="line">
              <a:avLst/>
            </a:prstGeom>
            <a:noFill/>
            <a:ln w="25400" cap="flat" cmpd="sng">
              <a:solidFill>
                <a:srgbClr val="DF6908"/>
              </a:solidFill>
              <a:round/>
            </a:ln>
            <a:effectLst>
              <a:outerShdw dist="20000" dir="5400000" algn="ctr" rotWithShape="0">
                <a:srgbClr val="000000">
                  <a:alpha val="29999"/>
                </a:srgbClr>
              </a:outerShdw>
            </a:effectLst>
          </p:spPr>
        </p:cxnSp>
        <p:cxnSp>
          <p:nvCxnSpPr>
            <p:cNvPr id="99" name="直接箭头连接符 69"/>
            <p:cNvCxnSpPr>
              <a:cxnSpLocks noChangeShapeType="1"/>
            </p:cNvCxnSpPr>
            <p:nvPr/>
          </p:nvCxnSpPr>
          <p:spPr bwMode="auto">
            <a:xfrm rot="5400000">
              <a:off x="9975" y="6207"/>
              <a:ext cx="960" cy="3"/>
            </a:xfrm>
            <a:prstGeom prst="straightConnector1">
              <a:avLst/>
            </a:prstGeom>
            <a:noFill/>
            <a:ln w="25400" cap="flat" cmpd="sng">
              <a:solidFill>
                <a:srgbClr val="DF6908"/>
              </a:solidFill>
              <a:round/>
              <a:tailEnd type="arrow" w="med" len="med"/>
            </a:ln>
            <a:effectLst>
              <a:outerShdw dist="20000" dir="5400000" algn="ctr" rotWithShape="0">
                <a:srgbClr val="000000">
                  <a:alpha val="29999"/>
                </a:srgbClr>
              </a:outerShdw>
            </a:effectLst>
          </p:spPr>
        </p:cxnSp>
        <p:cxnSp>
          <p:nvCxnSpPr>
            <p:cNvPr id="100" name="AutoShape 98"/>
            <p:cNvCxnSpPr>
              <a:cxnSpLocks noChangeShapeType="1"/>
              <a:stCxn id="33" idx="3"/>
              <a:endCxn id="15" idx="1"/>
            </p:cNvCxnSpPr>
            <p:nvPr/>
          </p:nvCxnSpPr>
          <p:spPr bwMode="auto">
            <a:xfrm flipV="1">
              <a:off x="2902" y="6177"/>
              <a:ext cx="2520" cy="20"/>
            </a:xfrm>
            <a:prstGeom prst="straightConnector1">
              <a:avLst/>
            </a:prstGeom>
            <a:noFill/>
            <a:ln w="25400" cap="flat" cmpd="sng">
              <a:solidFill>
                <a:srgbClr val="DF6908"/>
              </a:solidFill>
              <a:round/>
            </a:ln>
            <a:effectLst>
              <a:outerShdw dist="20000" dir="5400000" algn="ctr" rotWithShape="0">
                <a:srgbClr val="000000">
                  <a:alpha val="29999"/>
                </a:srgbClr>
              </a:outerShdw>
            </a:effectLst>
          </p:spPr>
        </p:cxnSp>
        <p:cxnSp>
          <p:nvCxnSpPr>
            <p:cNvPr id="101" name="直接箭头连接符 71"/>
            <p:cNvCxnSpPr>
              <a:cxnSpLocks noChangeShapeType="1"/>
            </p:cNvCxnSpPr>
            <p:nvPr/>
          </p:nvCxnSpPr>
          <p:spPr bwMode="auto">
            <a:xfrm rot="5400000">
              <a:off x="3817" y="6446"/>
              <a:ext cx="480" cy="5"/>
            </a:xfrm>
            <a:prstGeom prst="straightConnector1">
              <a:avLst/>
            </a:prstGeom>
            <a:noFill/>
            <a:ln w="25400" cap="flat" cmpd="sng">
              <a:solidFill>
                <a:srgbClr val="DF6908"/>
              </a:solidFill>
              <a:round/>
              <a:tailEnd type="arrow" w="med" len="med"/>
            </a:ln>
            <a:effectLst>
              <a:outerShdw dist="20000" dir="5400000" algn="ctr" rotWithShape="0">
                <a:srgbClr val="000000">
                  <a:alpha val="29999"/>
                </a:srgbClr>
              </a:outerShdw>
            </a:effectLst>
          </p:spPr>
        </p:cxnSp>
        <p:cxnSp>
          <p:nvCxnSpPr>
            <p:cNvPr id="102" name="AutoShape 100"/>
            <p:cNvCxnSpPr>
              <a:cxnSpLocks noChangeShapeType="1"/>
            </p:cNvCxnSpPr>
            <p:nvPr/>
          </p:nvCxnSpPr>
          <p:spPr bwMode="auto">
            <a:xfrm flipV="1">
              <a:off x="5182" y="7127"/>
              <a:ext cx="2780" cy="10"/>
            </a:xfrm>
            <a:prstGeom prst="straightConnector1">
              <a:avLst/>
            </a:prstGeom>
            <a:noFill/>
            <a:ln w="25400" cap="flat" cmpd="sng">
              <a:solidFill>
                <a:srgbClr val="DF6908"/>
              </a:solidFill>
              <a:round/>
            </a:ln>
            <a:effectLst>
              <a:outerShdw dist="20000" dir="5400000" algn="ctr" rotWithShape="0">
                <a:srgbClr val="000000">
                  <a:alpha val="29999"/>
                </a:srgbClr>
              </a:outerShdw>
            </a:effectLst>
          </p:spPr>
        </p:cxnSp>
        <p:cxnSp>
          <p:nvCxnSpPr>
            <p:cNvPr id="103" name="直接箭头连接符 73"/>
            <p:cNvCxnSpPr>
              <a:cxnSpLocks noChangeShapeType="1"/>
            </p:cNvCxnSpPr>
            <p:nvPr/>
          </p:nvCxnSpPr>
          <p:spPr bwMode="auto">
            <a:xfrm rot="5400000">
              <a:off x="6370" y="7367"/>
              <a:ext cx="600" cy="3"/>
            </a:xfrm>
            <a:prstGeom prst="straightConnector1">
              <a:avLst/>
            </a:prstGeom>
            <a:noFill/>
            <a:ln w="25400" cap="flat" cmpd="sng">
              <a:solidFill>
                <a:srgbClr val="DF6908"/>
              </a:solidFill>
              <a:round/>
              <a:tailEnd type="arrow" w="med" len="med"/>
            </a:ln>
            <a:effectLst>
              <a:outerShdw dist="20000" dir="5400000" algn="ctr" rotWithShape="0">
                <a:srgbClr val="000000">
                  <a:alpha val="29999"/>
                </a:srgbClr>
              </a:outerShdw>
            </a:effectLst>
          </p:spPr>
        </p:cxnSp>
        <p:sp>
          <p:nvSpPr>
            <p:cNvPr id="104" name="TextBox 76"/>
            <p:cNvSpPr txBox="1"/>
            <p:nvPr/>
          </p:nvSpPr>
          <p:spPr>
            <a:xfrm>
              <a:off x="101" y="1392"/>
              <a:ext cx="3000" cy="85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/>
              <a:r>
                <a:rPr lang="zh-CN" altLang="en-US" sz="105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</a:t>
              </a:r>
              <a:r>
                <a:rPr lang="en-US" altLang="zh-CN" sz="105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en-US" sz="105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endParaRPr lang="zh-CN" altLang="en-US" sz="105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05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企业为主，学校参与</a:t>
              </a:r>
              <a:endParaRPr lang="zh-CN" altLang="en-US" sz="105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5" name="Group 103"/>
            <p:cNvGrpSpPr/>
            <p:nvPr/>
          </p:nvGrpSpPr>
          <p:grpSpPr>
            <a:xfrm>
              <a:off x="5861" y="1372"/>
              <a:ext cx="2640" cy="840"/>
              <a:chOff x="0" y="0"/>
              <a:chExt cx="414" cy="402"/>
            </a:xfrm>
          </p:grpSpPr>
          <p:sp>
            <p:nvSpPr>
              <p:cNvPr id="106" name="AutoShap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14" cy="40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326696"/>
                  </a:gs>
                </a:gsLst>
                <a:lin ang="5400000" scaled="1"/>
              </a:gradFill>
              <a:ln w="25400" cap="flat" cmpd="sng">
                <a:solidFill>
                  <a:srgbClr val="FFFFFF"/>
                </a:solidFill>
                <a:rou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7" name="Freeform 8"/>
              <p:cNvSpPr/>
              <p:nvPr/>
            </p:nvSpPr>
            <p:spPr bwMode="auto">
              <a:xfrm>
                <a:off x="26" y="28"/>
                <a:ext cx="206" cy="201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rgbClr val="A6CAEC"/>
                  </a:gs>
                  <a:gs pos="100000">
                    <a:schemeClr val="accent1">
                      <a:alpha val="0"/>
                    </a:schemeClr>
                  </a:gs>
                </a:gsLst>
                <a:lin ang="18900000" scaled="1"/>
              </a:gradFill>
              <a:ln w="9525">
                <a:noFill/>
                <a:round/>
              </a:ln>
              <a:effectLst/>
            </p:spPr>
            <p:txBody>
              <a:bodyPr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08" name="TextBox 76"/>
            <p:cNvSpPr txBox="1"/>
            <p:nvPr/>
          </p:nvSpPr>
          <p:spPr>
            <a:xfrm>
              <a:off x="5701" y="1412"/>
              <a:ext cx="3000" cy="85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/>
              <a:r>
                <a:rPr lang="zh-CN" altLang="en-US" sz="105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学校</a:t>
              </a:r>
              <a:r>
                <a:rPr lang="en-US" altLang="zh-CN" sz="105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sz="105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endParaRPr lang="zh-CN" altLang="en-US" sz="105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05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学校为主，企业参与</a:t>
              </a:r>
              <a:endParaRPr lang="zh-CN" altLang="en-US" sz="105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9" name="Line 25"/>
            <p:cNvSpPr/>
            <p:nvPr/>
          </p:nvSpPr>
          <p:spPr>
            <a:xfrm>
              <a:off x="2800" y="5277"/>
              <a:ext cx="2888" cy="0"/>
            </a:xfrm>
            <a:prstGeom prst="line">
              <a:avLst/>
            </a:prstGeom>
            <a:ln w="28575" cap="rnd" cmpd="sng">
              <a:solidFill>
                <a:schemeClr val="tx1"/>
              </a:solidFill>
              <a:prstDash val="sysDot"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文本占位符 12290"/>
          <p:cNvSpPr>
            <a:spLocks noGrp="1"/>
          </p:cNvSpPr>
          <p:nvPr>
            <p:ph idx="1"/>
          </p:nvPr>
        </p:nvSpPr>
        <p:spPr>
          <a:xfrm>
            <a:off x="395605" y="1419225"/>
            <a:ext cx="2157730" cy="3394710"/>
          </a:xfrm>
        </p:spPr>
        <p:txBody>
          <a:bodyPr anchor="t"/>
          <a:lstStyle/>
          <a:p>
            <a:r>
              <a:rPr lang="zh-CN" altLang="en-US" sz="2100" dirty="0">
                <a:sym typeface="+mn-ea"/>
              </a:rPr>
              <a:t>本专业可通过专升本、专转本等形式衔接本科层次的专业学习，对应机械设计制造及其自动化、机械电子工程、工业工程、交通运输等专业。</a:t>
            </a:r>
            <a:endParaRPr lang="zh-CN" altLang="en-US" sz="2100" dirty="0"/>
          </a:p>
        </p:txBody>
      </p:sp>
      <p:pic>
        <p:nvPicPr>
          <p:cNvPr id="16387" name="图片 12293" descr="timg?image&amp;quality=80&amp;size=b9999_10000&amp;sec=1513261993090&amp;di=f22aff2ebd78e0df191f90e1f526b490&amp;imgtype=0&amp;src=http%3A%2F%2Fimgsr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7675" y="1203325"/>
            <a:ext cx="4399280" cy="3299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33" name="Oval 109"/>
          <p:cNvSpPr>
            <a:spLocks noChangeArrowheads="1"/>
          </p:cNvSpPr>
          <p:nvPr/>
        </p:nvSpPr>
        <p:spPr bwMode="gray">
          <a:xfrm>
            <a:off x="107315" y="339725"/>
            <a:ext cx="904240" cy="57848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  <a:rou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algn="l"/>
            <a:r>
              <a:rPr lang="en-US" altLang="zh-CN" sz="2800">
                <a:solidFill>
                  <a:schemeClr val="bg1"/>
                </a:solidFill>
              </a:rPr>
              <a:t>06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87450" y="411480"/>
            <a:ext cx="161290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28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学习发展</a:t>
            </a:r>
            <a:endParaRPr lang="zh-CN" altLang="en-US" sz="28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文本框 2"/>
          <p:cNvSpPr txBox="1"/>
          <p:nvPr/>
        </p:nvSpPr>
        <p:spPr>
          <a:xfrm>
            <a:off x="2303621" y="897494"/>
            <a:ext cx="4318397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sz="3000" b="1">
                <a:latin typeface="Arial" panose="020B0604020202020204" pitchFamily="34" charset="0"/>
                <a:ea typeface="宋体" panose="02010600030101010101" pitchFamily="2" charset="-122"/>
              </a:rPr>
              <a:t>一技在手，生活无忧！</a:t>
            </a:r>
            <a:endParaRPr lang="zh-CN" altLang="en-US" sz="30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8719" y="1653540"/>
            <a:ext cx="6786563" cy="3421856"/>
          </a:xfrm>
          <a:prstGeom prst="rect">
            <a:avLst/>
          </a:prstGeom>
        </p:spPr>
      </p:pic>
      <p:sp>
        <p:nvSpPr>
          <p:cNvPr id="130208" name="Rectangle 2"/>
          <p:cNvSpPr/>
          <p:nvPr/>
        </p:nvSpPr>
        <p:spPr>
          <a:xfrm>
            <a:off x="1123950" y="627698"/>
            <a:ext cx="6877050" cy="1118711"/>
          </a:xfrm>
          <a:prstGeom prst="rect">
            <a:avLst/>
          </a:prstGeom>
          <a:solidFill>
            <a:srgbClr val="099CE5">
              <a:alpha val="14998"/>
            </a:srgbClr>
          </a:solidFill>
          <a:ln w="9525">
            <a:noFill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</a:pPr>
            <a:endParaRPr lang="zh-CN" altLang="zh-CN" sz="1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98291" y="1183640"/>
            <a:ext cx="57745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800" b="1" dirty="0">
                <a:solidFill>
                  <a:srgbClr val="17CBE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1800" b="1" dirty="0">
              <a:solidFill>
                <a:srgbClr val="17CBE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2"/>
            </p:custDataLst>
          </p:nvPr>
        </p:nvCxnSpPr>
        <p:spPr bwMode="auto">
          <a:xfrm>
            <a:off x="4715035" y="1347946"/>
            <a:ext cx="0" cy="214313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燕尾形 17"/>
          <p:cNvSpPr/>
          <p:nvPr>
            <p:custDataLst>
              <p:tags r:id="rId3"/>
            </p:custDataLst>
          </p:nvPr>
        </p:nvSpPr>
        <p:spPr>
          <a:xfrm>
            <a:off x="3822066" y="1316990"/>
            <a:ext cx="276225" cy="276225"/>
          </a:xfrm>
          <a:prstGeom prst="chevron">
            <a:avLst/>
          </a:prstGeom>
          <a:solidFill>
            <a:srgbClr val="17C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6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059000" y="1809353"/>
            <a:ext cx="577453" cy="54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800" b="1" dirty="0">
                <a:solidFill>
                  <a:srgbClr val="17CBE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1800" b="1" dirty="0">
              <a:solidFill>
                <a:srgbClr val="17CBE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7" name="直接连接符 26"/>
          <p:cNvCxnSpPr/>
          <p:nvPr>
            <p:custDataLst>
              <p:tags r:id="rId5"/>
            </p:custDataLst>
          </p:nvPr>
        </p:nvCxnSpPr>
        <p:spPr bwMode="auto">
          <a:xfrm>
            <a:off x="4675744" y="1973660"/>
            <a:ext cx="0" cy="214313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燕尾形 30"/>
          <p:cNvSpPr/>
          <p:nvPr>
            <p:custDataLst>
              <p:tags r:id="rId6"/>
            </p:custDataLst>
          </p:nvPr>
        </p:nvSpPr>
        <p:spPr>
          <a:xfrm>
            <a:off x="3822066" y="1942703"/>
            <a:ext cx="276225" cy="276225"/>
          </a:xfrm>
          <a:prstGeom prst="chevron">
            <a:avLst/>
          </a:prstGeom>
          <a:solidFill>
            <a:srgbClr val="17C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6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059000" y="2351167"/>
            <a:ext cx="57745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800" b="1" dirty="0">
                <a:solidFill>
                  <a:srgbClr val="17CBE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1800" b="1" dirty="0">
              <a:solidFill>
                <a:srgbClr val="17CBE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3" name="直接连接符 32"/>
          <p:cNvCxnSpPr/>
          <p:nvPr>
            <p:custDataLst>
              <p:tags r:id="rId8"/>
            </p:custDataLst>
          </p:nvPr>
        </p:nvCxnSpPr>
        <p:spPr bwMode="auto">
          <a:xfrm>
            <a:off x="4675744" y="2556113"/>
            <a:ext cx="0" cy="214313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燕尾形 41"/>
          <p:cNvSpPr/>
          <p:nvPr>
            <p:custDataLst>
              <p:tags r:id="rId9"/>
            </p:custDataLst>
          </p:nvPr>
        </p:nvSpPr>
        <p:spPr>
          <a:xfrm>
            <a:off x="3782775" y="2525157"/>
            <a:ext cx="276225" cy="276225"/>
          </a:xfrm>
          <a:prstGeom prst="chevron">
            <a:avLst/>
          </a:prstGeom>
          <a:solidFill>
            <a:srgbClr val="17C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>
              <a:solidFill>
                <a:srgbClr val="17CBE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6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059000" y="2990215"/>
            <a:ext cx="577453" cy="54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800" b="1" dirty="0">
                <a:solidFill>
                  <a:srgbClr val="17CBE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1800" b="1" dirty="0">
              <a:solidFill>
                <a:srgbClr val="17CBE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1"/>
            </p:custDataLst>
          </p:nvPr>
        </p:nvCxnSpPr>
        <p:spPr bwMode="auto">
          <a:xfrm>
            <a:off x="4675744" y="3154521"/>
            <a:ext cx="0" cy="214313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燕尾形 44"/>
          <p:cNvSpPr/>
          <p:nvPr>
            <p:custDataLst>
              <p:tags r:id="rId12"/>
            </p:custDataLst>
          </p:nvPr>
        </p:nvSpPr>
        <p:spPr>
          <a:xfrm>
            <a:off x="3782775" y="3123565"/>
            <a:ext cx="276225" cy="277416"/>
          </a:xfrm>
          <a:prstGeom prst="chevron">
            <a:avLst/>
          </a:prstGeom>
          <a:solidFill>
            <a:srgbClr val="17C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043861" y="1491695"/>
            <a:ext cx="2370535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87500" lnSpcReduction="1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24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  <a:endParaRPr lang="zh-CN" altLang="en-US" sz="24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1539162" y="2177225"/>
            <a:ext cx="1435591" cy="2388442"/>
            <a:chOff x="1138663" y="2658357"/>
            <a:chExt cx="1914121" cy="3184589"/>
          </a:xfrm>
        </p:grpSpPr>
        <p:sp>
          <p:nvSpPr>
            <p:cNvPr id="48" name="矩形 47"/>
            <p:cNvSpPr/>
            <p:nvPr/>
          </p:nvSpPr>
          <p:spPr>
            <a:xfrm rot="1423041">
              <a:off x="1459685" y="4369708"/>
              <a:ext cx="133200" cy="1197547"/>
            </a:xfrm>
            <a:prstGeom prst="rect">
              <a:avLst/>
            </a:prstGeom>
            <a:solidFill>
              <a:srgbClr val="18A9DC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49" name="矩形 48"/>
            <p:cNvSpPr/>
            <p:nvPr/>
          </p:nvSpPr>
          <p:spPr>
            <a:xfrm rot="20361315">
              <a:off x="2523106" y="4378236"/>
              <a:ext cx="131579" cy="1197547"/>
            </a:xfrm>
            <a:prstGeom prst="rect">
              <a:avLst/>
            </a:prstGeom>
            <a:solidFill>
              <a:srgbClr val="18A9DC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95"/>
            <a:stretch>
              <a:fillRect/>
            </a:stretch>
          </p:blipFill>
          <p:spPr>
            <a:xfrm>
              <a:off x="1294912" y="2658357"/>
              <a:ext cx="1527501" cy="2023812"/>
            </a:xfrm>
            <a:prstGeom prst="rect">
              <a:avLst/>
            </a:prstGeom>
          </p:spPr>
        </p:pic>
        <p:sp>
          <p:nvSpPr>
            <p:cNvPr id="51" name="矩形 50"/>
            <p:cNvSpPr/>
            <p:nvPr/>
          </p:nvSpPr>
          <p:spPr>
            <a:xfrm flipV="1">
              <a:off x="1635028" y="4785199"/>
              <a:ext cx="899358" cy="109064"/>
            </a:xfrm>
            <a:prstGeom prst="rect">
              <a:avLst/>
            </a:prstGeom>
            <a:solidFill>
              <a:srgbClr val="18A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429360" y="5072062"/>
              <a:ext cx="1214688" cy="131337"/>
            </a:xfrm>
            <a:prstGeom prst="rect">
              <a:avLst/>
            </a:prstGeom>
            <a:solidFill>
              <a:srgbClr val="18A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53" name="矩形 52"/>
            <p:cNvSpPr/>
            <p:nvPr/>
          </p:nvSpPr>
          <p:spPr>
            <a:xfrm>
              <a:off x="1138663" y="5473058"/>
              <a:ext cx="1914121" cy="369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sp>
        <p:nvSpPr>
          <p:cNvPr id="54" name="矩形 53"/>
          <p:cNvSpPr/>
          <p:nvPr/>
        </p:nvSpPr>
        <p:spPr>
          <a:xfrm>
            <a:off x="4969156" y="1258895"/>
            <a:ext cx="1384953" cy="41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专业背景</a:t>
            </a:r>
            <a:endParaRPr lang="zh-CN" altLang="en-US" sz="2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4968875" y="1884680"/>
            <a:ext cx="2652395" cy="41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就业方向与培养目标</a:t>
            </a:r>
            <a:endParaRPr lang="zh-CN" altLang="en-US" sz="2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4968875" y="2465705"/>
            <a:ext cx="1879600" cy="41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技能证书</a:t>
            </a:r>
            <a:endParaRPr lang="zh-CN" altLang="en-US" sz="2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4969155" y="3085131"/>
            <a:ext cx="1574994" cy="41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专业课程</a:t>
            </a:r>
            <a:endParaRPr lang="zh-CN" altLang="en-US" sz="2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文本框 6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032965" y="3629660"/>
            <a:ext cx="577453" cy="54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800" b="1" dirty="0">
                <a:solidFill>
                  <a:srgbClr val="17CBE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zh-CN" altLang="en-US" sz="1800" b="1" dirty="0">
              <a:solidFill>
                <a:srgbClr val="17CBE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9" name="直接连接符 58"/>
          <p:cNvCxnSpPr/>
          <p:nvPr>
            <p:custDataLst>
              <p:tags r:id="rId16"/>
            </p:custDataLst>
          </p:nvPr>
        </p:nvCxnSpPr>
        <p:spPr bwMode="auto">
          <a:xfrm>
            <a:off x="4675743" y="3773646"/>
            <a:ext cx="0" cy="214313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燕尾形 59"/>
          <p:cNvSpPr/>
          <p:nvPr>
            <p:custDataLst>
              <p:tags r:id="rId17"/>
            </p:custDataLst>
          </p:nvPr>
        </p:nvSpPr>
        <p:spPr>
          <a:xfrm>
            <a:off x="3782775" y="3742690"/>
            <a:ext cx="276225" cy="277416"/>
          </a:xfrm>
          <a:prstGeom prst="chevron">
            <a:avLst/>
          </a:prstGeom>
          <a:solidFill>
            <a:srgbClr val="17C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4969155" y="3704256"/>
            <a:ext cx="1574994" cy="41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专业特色</a:t>
            </a:r>
            <a:endParaRPr lang="zh-CN" altLang="en-US" sz="2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文本框 69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33600" y="4158615"/>
            <a:ext cx="577453" cy="54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800" b="1" dirty="0">
                <a:solidFill>
                  <a:srgbClr val="17CBE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1800" b="1" dirty="0">
              <a:solidFill>
                <a:srgbClr val="17CBE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3" name="直接连接符 62"/>
          <p:cNvCxnSpPr/>
          <p:nvPr>
            <p:custDataLst>
              <p:tags r:id="rId19"/>
            </p:custDataLst>
          </p:nvPr>
        </p:nvCxnSpPr>
        <p:spPr bwMode="auto">
          <a:xfrm>
            <a:off x="4676378" y="4314031"/>
            <a:ext cx="0" cy="214313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燕尾形 63"/>
          <p:cNvSpPr/>
          <p:nvPr>
            <p:custDataLst>
              <p:tags r:id="rId20"/>
            </p:custDataLst>
          </p:nvPr>
        </p:nvSpPr>
        <p:spPr>
          <a:xfrm>
            <a:off x="3783410" y="4283075"/>
            <a:ext cx="276225" cy="277416"/>
          </a:xfrm>
          <a:prstGeom prst="chevron">
            <a:avLst/>
          </a:prstGeom>
          <a:solidFill>
            <a:srgbClr val="17C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4969790" y="4244641"/>
            <a:ext cx="1574994" cy="41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学习发展</a:t>
            </a:r>
            <a:endParaRPr lang="zh-CN" altLang="en-US" sz="2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500"/>
                            </p:stCondLst>
                            <p:childTnLst>
                              <p:par>
                                <p:cTn id="1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bldLvl="0" animBg="1"/>
      <p:bldP spid="26" grpId="0"/>
      <p:bldP spid="31" grpId="0" bldLvl="0" animBg="1"/>
      <p:bldP spid="32" grpId="0"/>
      <p:bldP spid="42" grpId="0" bldLvl="0" animBg="1"/>
      <p:bldP spid="43" grpId="0"/>
      <p:bldP spid="45" grpId="0" bldLvl="0" animBg="1"/>
      <p:bldP spid="46" grpId="0"/>
      <p:bldP spid="54" grpId="0"/>
      <p:bldP spid="55" grpId="0"/>
      <p:bldP spid="56" grpId="0"/>
      <p:bldP spid="57" grpId="0"/>
      <p:bldP spid="58" grpId="0"/>
      <p:bldP spid="60" grpId="0" bldLvl="0" animBg="1"/>
      <p:bldP spid="61" grpId="0"/>
      <p:bldP spid="62" grpId="0"/>
      <p:bldP spid="64" grpId="0" bldLvl="0" animBg="1"/>
      <p:bldP spid="6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08" name="Rectangle 2"/>
          <p:cNvSpPr/>
          <p:nvPr/>
        </p:nvSpPr>
        <p:spPr>
          <a:xfrm>
            <a:off x="0" y="915670"/>
            <a:ext cx="9143365" cy="3797300"/>
          </a:xfrm>
          <a:prstGeom prst="rect">
            <a:avLst/>
          </a:prstGeom>
          <a:solidFill>
            <a:srgbClr val="099CE5">
              <a:alpha val="14998"/>
            </a:srgbClr>
          </a:solidFill>
          <a:ln w="9525">
            <a:noFill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</a:pPr>
            <a:endParaRPr lang="zh-CN" altLang="zh-CN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133" name="Oval 109"/>
          <p:cNvSpPr>
            <a:spLocks noChangeArrowheads="1"/>
          </p:cNvSpPr>
          <p:nvPr/>
        </p:nvSpPr>
        <p:spPr bwMode="gray">
          <a:xfrm>
            <a:off x="107315" y="339725"/>
            <a:ext cx="904240" cy="57848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  <a:rou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algn="l"/>
            <a:r>
              <a:rPr lang="en-US" altLang="zh-CN" sz="2800">
                <a:solidFill>
                  <a:schemeClr val="bg1"/>
                </a:solidFill>
              </a:rPr>
              <a:t>01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87450" y="411480"/>
            <a:ext cx="232791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28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专业</a:t>
            </a:r>
            <a:r>
              <a:rPr lang="zh-CN" altLang="en-US" sz="28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发展背景</a:t>
            </a:r>
            <a:endParaRPr lang="zh-CN" altLang="en-US" sz="28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3850" y="1131570"/>
            <a:ext cx="79584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/>
              <a:t>     </a:t>
            </a:r>
            <a:r>
              <a:rPr lang="zh-CN" altLang="en-US" sz="2400">
                <a:ea typeface="宋体" panose="02010600030101010101" pitchFamily="2" charset="-122"/>
                <a:hlinkClick r:id="rId1" action="ppaction://hlinkfile"/>
              </a:rPr>
              <a:t>（国内）</a:t>
            </a:r>
            <a:endParaRPr lang="zh-CN" altLang="en-US" sz="24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765" y="843915"/>
            <a:ext cx="3121660" cy="41617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3" grpId="0" bldLvl="0" animBg="1"/>
      <p:bldP spid="1133" grpId="1" animBg="1"/>
      <p:bldP spid="3" grpId="0"/>
      <p:bldP spid="3" grpId="1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08" name="Rectangle 2"/>
          <p:cNvSpPr/>
          <p:nvPr/>
        </p:nvSpPr>
        <p:spPr>
          <a:xfrm>
            <a:off x="0" y="918210"/>
            <a:ext cx="9143365" cy="3797300"/>
          </a:xfrm>
          <a:prstGeom prst="rect">
            <a:avLst/>
          </a:prstGeom>
          <a:solidFill>
            <a:srgbClr val="099CE5">
              <a:alpha val="14998"/>
            </a:srgbClr>
          </a:solidFill>
          <a:ln w="9525">
            <a:noFill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</a:pPr>
            <a:endParaRPr lang="zh-CN" altLang="zh-CN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133" name="Oval 109"/>
          <p:cNvSpPr>
            <a:spLocks noChangeArrowheads="1"/>
          </p:cNvSpPr>
          <p:nvPr/>
        </p:nvSpPr>
        <p:spPr bwMode="gray">
          <a:xfrm>
            <a:off x="107315" y="339725"/>
            <a:ext cx="904240" cy="57848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  <a:rou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algn="l"/>
            <a:r>
              <a:rPr lang="en-US" altLang="zh-CN" sz="2800">
                <a:solidFill>
                  <a:schemeClr val="bg1"/>
                </a:solidFill>
              </a:rPr>
              <a:t>01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87450" y="411480"/>
            <a:ext cx="232791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28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专业</a:t>
            </a:r>
            <a:r>
              <a:rPr lang="zh-CN" altLang="en-US" sz="28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发展背景</a:t>
            </a:r>
            <a:endParaRPr lang="zh-CN" altLang="en-US" sz="28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1505" y="1131570"/>
            <a:ext cx="795845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/>
              <a:t>      </a:t>
            </a:r>
            <a:r>
              <a:rPr lang="zh-CN" altLang="en-US" sz="2400">
                <a:ea typeface="宋体" panose="02010600030101010101" pitchFamily="2" charset="-122"/>
              </a:rPr>
              <a:t>（省内）</a:t>
            </a:r>
            <a:r>
              <a:rPr lang="zh-CN" altLang="en-US" sz="2400"/>
              <a:t>随着我国城市基础设施的不断完善，城市轨道交通以其运量大、速度快、安全可靠、准点舒适的技术优势，成为各大城市公共交通发展的重要方向。根据江苏省“十四五”规划纲要，到2025年，新开工建设南京11号线，徐州4号线一期</a:t>
            </a:r>
            <a:r>
              <a:rPr lang="en-US" altLang="zh-CN" sz="2400"/>
              <a:t>6</a:t>
            </a:r>
            <a:r>
              <a:rPr lang="zh-CN" altLang="en-US" sz="2400"/>
              <a:t>号</a:t>
            </a:r>
            <a:r>
              <a:rPr lang="zh-CN" altLang="en-US" sz="2400"/>
              <a:t>线等项目。规划研究无锡4号线二期、5号线、6号线，常州5号线、6号线，苏州2号线北延伸、4号线延伸等项目。城市轨道交通机电设备为运营的安全和舒适提供保证，检修专业人才需求量巨大。</a:t>
            </a:r>
            <a:endParaRPr lang="zh-CN" altLang="en-US" sz="240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3" grpId="0" bldLvl="0" animBg="1"/>
      <p:bldP spid="1133" grpId="1" animBg="1"/>
      <p:bldP spid="3" grpId="0"/>
      <p:bldP spid="3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30530" y="933450"/>
            <a:ext cx="7960995" cy="1140460"/>
            <a:chOff x="678" y="1470"/>
            <a:chExt cx="12537" cy="1796"/>
          </a:xfrm>
        </p:grpSpPr>
        <p:sp>
          <p:nvSpPr>
            <p:cNvPr id="173110" name="圆角矩形 173109"/>
            <p:cNvSpPr/>
            <p:nvPr/>
          </p:nvSpPr>
          <p:spPr>
            <a:xfrm>
              <a:off x="678" y="1470"/>
              <a:ext cx="12537" cy="179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</a:ln>
          </p:spPr>
          <p:txBody>
            <a:bodyPr anchor="t"/>
            <a:lstStyle/>
            <a:p>
              <a:pPr>
                <a:buFont typeface="Arial" panose="020B0604020202020204" pitchFamily="34" charset="0"/>
              </a:pPr>
              <a:endParaRPr lang="zh-CN" altLang="en-US"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414" name="文本框 1"/>
            <p:cNvSpPr txBox="1"/>
            <p:nvPr/>
          </p:nvSpPr>
          <p:spPr>
            <a:xfrm>
              <a:off x="1190" y="1556"/>
              <a:ext cx="11768" cy="16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buFont typeface="Arial" panose="020B0604020202020204" pitchFamily="34" charset="0"/>
              </a:pPr>
              <a:r>
                <a:rPr lang="en-US" altLang="zh-CN" sz="2100">
                  <a:latin typeface="Arial" panose="020B0604020202020204" pitchFamily="34" charset="0"/>
                  <a:ea typeface="宋体" panose="02010600030101010101" pitchFamily="2" charset="-122"/>
                </a:rPr>
                <a:t>      </a:t>
              </a:r>
              <a:r>
                <a:rPr lang="zh-CN" altLang="en-US" sz="2100">
                  <a:ea typeface="宋体" panose="02010600030101010101" pitchFamily="2" charset="-122"/>
                  <a:sym typeface="+mn-ea"/>
                </a:rPr>
                <a:t>本专业主要面</a:t>
              </a:r>
              <a:r>
                <a:rPr lang="zh-CN" altLang="en-US" sz="2100" dirty="0">
                  <a:ea typeface="宋体" panose="02010600030101010101" pitchFamily="2" charset="-122"/>
                  <a:sym typeface="+mn-ea"/>
                </a:rPr>
                <a:t>向：（</a:t>
              </a:r>
              <a:r>
                <a:rPr lang="en-US" altLang="zh-CN" sz="2100" dirty="0">
                  <a:ea typeface="宋体" panose="02010600030101010101" pitchFamily="2" charset="-122"/>
                  <a:sym typeface="+mn-ea"/>
                </a:rPr>
                <a:t>1</a:t>
              </a:r>
              <a:r>
                <a:rPr lang="zh-CN" altLang="en-US" sz="2100" dirty="0">
                  <a:ea typeface="宋体" panose="02010600030101010101" pitchFamily="2" charset="-122"/>
                  <a:sym typeface="+mn-ea"/>
                </a:rPr>
                <a:t>）屏蔽门</a:t>
              </a:r>
              <a:r>
                <a:rPr lang="zh-CN" altLang="en-US" sz="2100">
                  <a:ea typeface="宋体" panose="02010600030101010101" pitchFamily="2" charset="-122"/>
                  <a:sym typeface="+mn-ea"/>
                </a:rPr>
                <a:t>检修；</a:t>
              </a:r>
              <a:r>
                <a:rPr lang="zh-CN" altLang="en-US" sz="2100" dirty="0">
                  <a:ea typeface="宋体" panose="02010600030101010101" pitchFamily="2" charset="-122"/>
                  <a:sym typeface="+mn-ea"/>
                </a:rPr>
                <a:t>（2）消防系统检修；（3）电扶梯检修；（4）AFC</a:t>
              </a:r>
              <a:r>
                <a:rPr lang="zh-CN" altLang="en-US" sz="2100" dirty="0">
                  <a:ea typeface="宋体" panose="02010600030101010101" pitchFamily="2" charset="-122"/>
                  <a:sym typeface="+mn-ea"/>
                </a:rPr>
                <a:t>系统检修；（5）供变电检修；（6）给排水</a:t>
              </a:r>
              <a:r>
                <a:rPr lang="zh-CN" altLang="en-US" sz="2100" dirty="0">
                  <a:ea typeface="宋体" panose="02010600030101010101" pitchFamily="2" charset="-122"/>
                  <a:sym typeface="+mn-ea"/>
                </a:rPr>
                <a:t>检修。</a:t>
              </a:r>
              <a:endParaRPr lang="zh-CN" altLang="en-US" sz="2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133" name="Oval 109"/>
          <p:cNvSpPr>
            <a:spLocks noChangeArrowheads="1"/>
          </p:cNvSpPr>
          <p:nvPr/>
        </p:nvSpPr>
        <p:spPr bwMode="gray">
          <a:xfrm>
            <a:off x="107315" y="339725"/>
            <a:ext cx="904240" cy="57848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  <a:rou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algn="l"/>
            <a:r>
              <a:rPr lang="en-US" altLang="zh-CN" sz="2800">
                <a:solidFill>
                  <a:schemeClr val="bg1"/>
                </a:solidFill>
              </a:rPr>
              <a:t>02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87450" y="451485"/>
            <a:ext cx="34436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8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就业方向与培养目标</a:t>
            </a:r>
            <a:endParaRPr lang="zh-CN" altLang="en-US" sz="28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132965"/>
            <a:ext cx="9561830" cy="2471420"/>
            <a:chOff x="0" y="3359"/>
            <a:chExt cx="15058" cy="389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750" y="3359"/>
              <a:ext cx="2882" cy="389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370"/>
              <a:ext cx="3116" cy="3866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6" y="3360"/>
              <a:ext cx="4634" cy="3879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02" y="3359"/>
              <a:ext cx="4457" cy="388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  <p:bldLst>
      <p:bldP spid="1133" grpId="0" bldLvl="0" animBg="1"/>
      <p:bldP spid="1133" grpId="1" animBg="1"/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内容占位符 2"/>
          <p:cNvSpPr>
            <a:spLocks noGrp="1"/>
          </p:cNvSpPr>
          <p:nvPr>
            <p:ph idx="4294967295"/>
          </p:nvPr>
        </p:nvSpPr>
        <p:spPr>
          <a:xfrm>
            <a:off x="827485" y="1436211"/>
            <a:ext cx="6172200" cy="3394472"/>
          </a:xfrm>
        </p:spPr>
        <p:txBody>
          <a:bodyPr anchor="t"/>
          <a:lstStyle/>
          <a:p>
            <a:pPr marL="0" indent="0">
              <a:buNone/>
            </a:pPr>
            <a:r>
              <a:rPr lang="en-US" altLang="zh-CN"/>
              <a:t>      </a:t>
            </a:r>
            <a:endParaRPr lang="zh-CN" altLang="en-US" sz="2100"/>
          </a:p>
          <a:p>
            <a:pPr marL="0" indent="0">
              <a:buNone/>
            </a:pP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11505" y="1707515"/>
            <a:ext cx="737425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ea typeface="宋体" panose="02010600030101010101" pitchFamily="2" charset="-122"/>
                <a:sym typeface="+mn-ea"/>
              </a:rPr>
              <a:t>    </a:t>
            </a:r>
            <a:r>
              <a:rPr lang="en-US" altLang="zh-CN" sz="2400">
                <a:ea typeface="宋体" panose="02010600030101010101" pitchFamily="2" charset="-122"/>
                <a:sym typeface="+mn-ea"/>
              </a:rPr>
              <a:t>  </a:t>
            </a:r>
            <a:r>
              <a:rPr lang="zh-CN" altLang="en-US" sz="2400">
                <a:ea typeface="宋体" panose="02010600030101010101" pitchFamily="2" charset="-122"/>
                <a:sym typeface="+mn-ea"/>
              </a:rPr>
              <a:t>本专业培养德、智、体、美全面发展，具有良好的政治素质与道德修养，掌握城市轨道交通环控、给排水、低压电气、自动售检票、屏蔽门、电扶梯、BAS与FAS等机电设备安装调试、运行管理、维护检修的高素质复合型技术技能型人才。</a:t>
            </a: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en-US" sz="2400"/>
          </a:p>
        </p:txBody>
      </p:sp>
      <p:sp>
        <p:nvSpPr>
          <p:cNvPr id="2" name="文本框 1"/>
          <p:cNvSpPr txBox="1"/>
          <p:nvPr/>
        </p:nvSpPr>
        <p:spPr>
          <a:xfrm>
            <a:off x="557530" y="1034415"/>
            <a:ext cx="19983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培养目标：</a:t>
            </a:r>
            <a:endParaRPr lang="zh-CN" altLang="en-US" sz="2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7060" y="1912620"/>
            <a:ext cx="4027805" cy="2696210"/>
          </a:xfrm>
          <a:prstGeom prst="rect">
            <a:avLst/>
          </a:prstGeom>
        </p:spPr>
      </p:pic>
      <p:sp>
        <p:nvSpPr>
          <p:cNvPr id="1133" name="Oval 109"/>
          <p:cNvSpPr>
            <a:spLocks noChangeArrowheads="1"/>
          </p:cNvSpPr>
          <p:nvPr/>
        </p:nvSpPr>
        <p:spPr bwMode="gray">
          <a:xfrm>
            <a:off x="107315" y="339725"/>
            <a:ext cx="904240" cy="57848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  <a:rou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algn="l"/>
            <a:r>
              <a:rPr lang="en-US" altLang="zh-CN" sz="2800">
                <a:solidFill>
                  <a:schemeClr val="bg1"/>
                </a:solidFill>
              </a:rPr>
              <a:t>03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87450" y="411480"/>
            <a:ext cx="161290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28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技能证书</a:t>
            </a:r>
            <a:endParaRPr lang="zh-CN" altLang="en-US" sz="28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5650" y="1332865"/>
            <a:ext cx="3733800" cy="5797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dirty="0">
                <a:sym typeface="+mn-ea"/>
              </a:rPr>
              <a:t>低压电工特种作业</a:t>
            </a:r>
            <a:r>
              <a:rPr lang="zh-CN" altLang="en-US" dirty="0">
                <a:sym typeface="+mn-ea"/>
              </a:rPr>
              <a:t>操作证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0" y="1924050"/>
            <a:ext cx="3949700" cy="26847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004435" y="1348105"/>
            <a:ext cx="4572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dirty="0">
                <a:sym typeface="+mn-ea"/>
              </a:rPr>
              <a:t>高压电工特种作业操作证</a:t>
            </a:r>
            <a:endParaRPr lang="zh-CN" altLang="en-US" dirty="0">
              <a:sym typeface="+mn-e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717550" y="3147695"/>
            <a:ext cx="3161030" cy="1033780"/>
            <a:chOff x="1130" y="4957"/>
            <a:chExt cx="4978" cy="1628"/>
          </a:xfrm>
        </p:grpSpPr>
        <p:sp>
          <p:nvSpPr>
            <p:cNvPr id="5" name="流程图: 手动操作 4"/>
            <p:cNvSpPr/>
            <p:nvPr/>
          </p:nvSpPr>
          <p:spPr>
            <a:xfrm rot="10800000">
              <a:off x="1130" y="4957"/>
              <a:ext cx="4978" cy="1628"/>
            </a:xfrm>
            <a:prstGeom prst="flowChartManualOperation">
              <a:avLst/>
            </a:prstGeom>
            <a:gradFill>
              <a:gsLst>
                <a:gs pos="0">
                  <a:srgbClr val="C09D87"/>
                </a:gs>
                <a:gs pos="100000">
                  <a:srgbClr val="8D512F"/>
                </a:gs>
              </a:gsLst>
              <a:lin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981" y="5414"/>
              <a:ext cx="316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</a:rPr>
                <a:t>专业基础课</a:t>
              </a:r>
              <a:endParaRPr lang="zh-CN" altLang="en-US" sz="280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331595" y="2319020"/>
            <a:ext cx="1932940" cy="852170"/>
            <a:chOff x="2097" y="3652"/>
            <a:chExt cx="3044" cy="1342"/>
          </a:xfrm>
        </p:grpSpPr>
        <p:sp>
          <p:nvSpPr>
            <p:cNvPr id="6" name="流程图: 手动操作 5"/>
            <p:cNvSpPr/>
            <p:nvPr/>
          </p:nvSpPr>
          <p:spPr>
            <a:xfrm rot="10800000">
              <a:off x="2097" y="3652"/>
              <a:ext cx="3045" cy="1342"/>
            </a:xfrm>
            <a:prstGeom prst="flowChartManualOperation">
              <a:avLst/>
            </a:prstGeom>
            <a:gradFill>
              <a:gsLst>
                <a:gs pos="0">
                  <a:srgbClr val="FBFB11"/>
                </a:gs>
                <a:gs pos="100000">
                  <a:srgbClr val="838309"/>
                </a:gs>
              </a:gsLst>
              <a:lin scaled="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551" y="4163"/>
              <a:ext cx="232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chemeClr val="bg1"/>
                  </a:solidFill>
                </a:rPr>
                <a:t>专业核心课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716405" y="1273810"/>
            <a:ext cx="1163320" cy="1045210"/>
            <a:chOff x="2703" y="2006"/>
            <a:chExt cx="1832" cy="1646"/>
          </a:xfrm>
        </p:grpSpPr>
        <p:sp>
          <p:nvSpPr>
            <p:cNvPr id="7" name="流程图: 摘录 6"/>
            <p:cNvSpPr/>
            <p:nvPr/>
          </p:nvSpPr>
          <p:spPr>
            <a:xfrm>
              <a:off x="2703" y="2006"/>
              <a:ext cx="1833" cy="1646"/>
            </a:xfrm>
            <a:prstGeom prst="flowChartExtract">
              <a:avLst/>
            </a:prstGeom>
            <a:gradFill>
              <a:gsLst>
                <a:gs pos="0">
                  <a:srgbClr val="76CBE8"/>
                </a:gs>
                <a:gs pos="100000">
                  <a:srgbClr val="A7E1E5"/>
                </a:gs>
              </a:gsLst>
              <a:lin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891" y="2912"/>
              <a:ext cx="145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chemeClr val="bg1"/>
                  </a:solidFill>
                </a:rPr>
                <a:t>实践课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878580" y="3243580"/>
            <a:ext cx="4615180" cy="1000125"/>
            <a:chOff x="6108" y="4994"/>
            <a:chExt cx="7268" cy="1575"/>
          </a:xfrm>
        </p:grpSpPr>
        <p:sp>
          <p:nvSpPr>
            <p:cNvPr id="178265" name="圆角矩形 178264"/>
            <p:cNvSpPr/>
            <p:nvPr/>
          </p:nvSpPr>
          <p:spPr>
            <a:xfrm>
              <a:off x="6179" y="4994"/>
              <a:ext cx="7156" cy="1575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chemeClr val="bg2"/>
              </a:outerShdw>
            </a:effectLst>
          </p:spPr>
          <p:txBody>
            <a:bodyPr anchor="t"/>
            <a:lstStyle/>
            <a:p>
              <a:pPr>
                <a:buFont typeface="Arial" panose="020B0604020202020204" pitchFamily="34" charset="0"/>
              </a:pPr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108" y="5070"/>
              <a:ext cx="7268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ea typeface="宋体" panose="02010600030101010101" pitchFamily="2" charset="-122"/>
                  <a:sym typeface="+mn-ea"/>
                </a:rPr>
                <a:t>城市轨道交通概论、城市轨道交通电工电子技术</a:t>
              </a:r>
              <a:r>
                <a:rPr lang="zh-CN" altLang="en-US" dirty="0">
                  <a:ea typeface="宋体" panose="02010600030101010101" pitchFamily="2" charset="-122"/>
                  <a:sym typeface="+mn-ea"/>
                </a:rPr>
                <a:t>、</a:t>
              </a:r>
              <a:r>
                <a:rPr lang="zh-CN" altLang="en-US">
                  <a:sym typeface="+mn-ea"/>
                </a:rPr>
                <a:t>城市轨道交通车站机电设备、</a:t>
              </a:r>
              <a:r>
                <a:rPr lang="zh-CN" altLang="en-US" dirty="0">
                  <a:ea typeface="宋体" panose="02010600030101010101" pitchFamily="2" charset="-122"/>
                  <a:sym typeface="+mn-ea"/>
                </a:rPr>
                <a:t>机械识图</a:t>
              </a:r>
              <a:r>
                <a:rPr lang="zh-CN" altLang="en-US" dirty="0">
                  <a:ea typeface="宋体" panose="02010600030101010101" pitchFamily="2" charset="-122"/>
                  <a:sym typeface="+mn-ea"/>
                </a:rPr>
                <a:t>等</a:t>
              </a:r>
              <a:endParaRPr lang="zh-CN" altLang="en-US" dirty="0">
                <a:ea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924300" y="2067560"/>
            <a:ext cx="4544060" cy="1325245"/>
            <a:chOff x="6066" y="2948"/>
            <a:chExt cx="7156" cy="2087"/>
          </a:xfrm>
        </p:grpSpPr>
        <p:sp>
          <p:nvSpPr>
            <p:cNvPr id="18" name="圆角矩形 17"/>
            <p:cNvSpPr/>
            <p:nvPr/>
          </p:nvSpPr>
          <p:spPr>
            <a:xfrm>
              <a:off x="6066" y="2952"/>
              <a:ext cx="7156" cy="1790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chemeClr val="bg2"/>
              </a:outerShdw>
            </a:effectLst>
          </p:spPr>
          <p:txBody>
            <a:bodyPr anchor="t"/>
            <a:lstStyle/>
            <a:p>
              <a:pPr>
                <a:buFont typeface="Arial" panose="020B0604020202020204" pitchFamily="34" charset="0"/>
              </a:pPr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179" y="2948"/>
              <a:ext cx="6909" cy="208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600">
                  <a:ea typeface="宋体" panose="02010600030101010101" pitchFamily="2" charset="-122"/>
                  <a:sym typeface="+mn-ea"/>
                </a:rPr>
                <a:t>AFC设备操作与维护、城轨供配电技术、空调与通风设备运行与维护、屏蔽门系统检修与维护、给排水设备运行与维护、城市轨道交通消护防系统运行与维护</a:t>
              </a:r>
              <a:endParaRPr lang="zh-CN" altLang="en-US" sz="1600">
                <a:ea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924300" y="1226820"/>
            <a:ext cx="4544060" cy="806450"/>
            <a:chOff x="5984" y="1917"/>
            <a:chExt cx="7156" cy="1270"/>
          </a:xfrm>
        </p:grpSpPr>
        <p:sp>
          <p:nvSpPr>
            <p:cNvPr id="17" name="圆角矩形 16"/>
            <p:cNvSpPr/>
            <p:nvPr/>
          </p:nvSpPr>
          <p:spPr>
            <a:xfrm>
              <a:off x="5984" y="1917"/>
              <a:ext cx="7156" cy="1270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chemeClr val="bg2"/>
              </a:outerShdw>
            </a:effectLst>
          </p:spPr>
          <p:txBody>
            <a:bodyPr anchor="t"/>
            <a:lstStyle/>
            <a:p>
              <a:pPr>
                <a:buFont typeface="Arial" panose="020B0604020202020204" pitchFamily="34" charset="0"/>
              </a:pPr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066" y="2122"/>
              <a:ext cx="690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ea typeface="宋体" panose="02010600030101010101" pitchFamily="2" charset="-122"/>
                  <a:sym typeface="+mn-ea"/>
                </a:rPr>
                <a:t>高、低压电工特种</a:t>
              </a:r>
              <a:r>
                <a:rPr lang="zh-CN" altLang="en-US">
                  <a:ea typeface="宋体" panose="02010600030101010101" pitchFamily="2" charset="-122"/>
                  <a:sym typeface="+mn-ea"/>
                </a:rPr>
                <a:t>作业实训、站台门运行管理与维护实训</a:t>
              </a:r>
              <a:r>
                <a:rPr lang="zh-CN" altLang="en-US"/>
                <a:t>、顶岗实训</a:t>
              </a:r>
              <a:endParaRPr lang="zh-CN" altLang="en-US"/>
            </a:p>
          </p:txBody>
        </p:sp>
      </p:grpSp>
      <p:sp>
        <p:nvSpPr>
          <p:cNvPr id="1133" name="Oval 109"/>
          <p:cNvSpPr>
            <a:spLocks noChangeArrowheads="1"/>
          </p:cNvSpPr>
          <p:nvPr/>
        </p:nvSpPr>
        <p:spPr bwMode="gray">
          <a:xfrm>
            <a:off x="107315" y="339725"/>
            <a:ext cx="904240" cy="57848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  <a:rou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algn="l"/>
            <a:r>
              <a:rPr lang="en-US" altLang="zh-CN" sz="2800">
                <a:solidFill>
                  <a:schemeClr val="bg1"/>
                </a:solidFill>
              </a:rPr>
              <a:t>04</a:t>
            </a:r>
            <a:endParaRPr lang="en-US" altLang="zh-CN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3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3" grpId="0" bldLvl="0" animBg="1"/>
      <p:bldP spid="113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Oval 109"/>
          <p:cNvSpPr>
            <a:spLocks noChangeArrowheads="1"/>
          </p:cNvSpPr>
          <p:nvPr/>
        </p:nvSpPr>
        <p:spPr bwMode="gray">
          <a:xfrm>
            <a:off x="107315" y="339725"/>
            <a:ext cx="904240" cy="57848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  <a:rou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algn="l"/>
            <a:r>
              <a:rPr lang="en-US" altLang="zh-CN" sz="2800">
                <a:solidFill>
                  <a:schemeClr val="bg1"/>
                </a:solidFill>
              </a:rPr>
              <a:t>05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87450" y="411480"/>
            <a:ext cx="161290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28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专业特色</a:t>
            </a:r>
            <a:endParaRPr lang="zh-CN" altLang="en-US" sz="28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3835" y="974725"/>
            <a:ext cx="2434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1.</a:t>
            </a:r>
            <a:r>
              <a:rPr lang="zh-CN" altLang="en-US"/>
              <a:t>实训基地建设</a:t>
            </a:r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 rot="0">
            <a:off x="332740" y="1278890"/>
            <a:ext cx="8193376" cy="3700145"/>
            <a:chOff x="-3231951" y="1300609"/>
            <a:chExt cx="8193405" cy="3700355"/>
          </a:xfrm>
        </p:grpSpPr>
        <p:pic>
          <p:nvPicPr>
            <p:cNvPr id="11265" name="图片 2" descr="DN4A623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495736" y="1305689"/>
              <a:ext cx="2691765" cy="178879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" name="图片 -2147482620" descr="C:/Users/Administrator/AppData/Local/Temp/picturecompress_20211222113920/output_1.jpgoutput_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231951" y="1305689"/>
              <a:ext cx="2727960" cy="180149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" name="图片 -2147482619" descr="C:/Users/Administrator/AppData/Local/Temp/picturecompress_20211222114002/output_1.jpgoutput_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4284" y="1300609"/>
              <a:ext cx="2757170" cy="179324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" name="图片 12" descr="图片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31951" y="3115542"/>
              <a:ext cx="2933710" cy="1885422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395" y="3041650"/>
            <a:ext cx="2506980" cy="1880870"/>
          </a:xfrm>
          <a:prstGeom prst="rect">
            <a:avLst/>
          </a:prstGeom>
        </p:spPr>
      </p:pic>
      <p:pic>
        <p:nvPicPr>
          <p:cNvPr id="25" name="图片 24" descr="IMG_20191226_103845_756826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5645" y="3041650"/>
            <a:ext cx="2716530" cy="1811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MH" val="20170209134921"/>
  <p:tag name="MH_LIBRARY" val="GRAPHIC"/>
  <p:tag name="MH_ORDER" val="Chevron 68"/>
</p:tagLst>
</file>

<file path=ppt/tags/tag11.xml><?xml version="1.0" encoding="utf-8"?>
<p:tagLst xmlns:p="http://schemas.openxmlformats.org/presentationml/2006/main">
  <p:tag name="MH" val="20170209134921"/>
  <p:tag name="MH_LIBRARY" val="GRAPHIC"/>
  <p:tag name="MH_ORDER" val="文本框 69"/>
</p:tagLst>
</file>

<file path=ppt/tags/tag12.xml><?xml version="1.0" encoding="utf-8"?>
<p:tagLst xmlns:p="http://schemas.openxmlformats.org/presentationml/2006/main">
  <p:tag name="MH" val="20170209134921"/>
  <p:tag name="MH_LIBRARY" val="GRAPHIC"/>
  <p:tag name="MH_ORDER" val="Straight Connector 70"/>
</p:tagLst>
</file>

<file path=ppt/tags/tag13.xml><?xml version="1.0" encoding="utf-8"?>
<p:tagLst xmlns:p="http://schemas.openxmlformats.org/presentationml/2006/main">
  <p:tag name="MH" val="20170209134921"/>
  <p:tag name="MH_LIBRARY" val="GRAPHIC"/>
  <p:tag name="MH_ORDER" val="Chevron 72"/>
</p:tagLst>
</file>

<file path=ppt/tags/tag14.xml><?xml version="1.0" encoding="utf-8"?>
<p:tagLst xmlns:p="http://schemas.openxmlformats.org/presentationml/2006/main">
  <p:tag name="MH" val="20170209134921"/>
  <p:tag name="MH_LIBRARY" val="GRAPHIC"/>
  <p:tag name="MH_ORDER" val="Rectangle 73"/>
</p:tagLst>
</file>

<file path=ppt/tags/tag15.xml><?xml version="1.0" encoding="utf-8"?>
<p:tagLst xmlns:p="http://schemas.openxmlformats.org/presentationml/2006/main">
  <p:tag name="MH" val="20170209134921"/>
  <p:tag name="MH_LIBRARY" val="GRAPHIC"/>
  <p:tag name="MH_ORDER" val="文本框 69"/>
</p:tagLst>
</file>

<file path=ppt/tags/tag16.xml><?xml version="1.0" encoding="utf-8"?>
<p:tagLst xmlns:p="http://schemas.openxmlformats.org/presentationml/2006/main">
  <p:tag name="MH" val="20170209134921"/>
  <p:tag name="MH_LIBRARY" val="GRAPHIC"/>
  <p:tag name="MH_ORDER" val="Straight Connector 70"/>
</p:tagLst>
</file>

<file path=ppt/tags/tag17.xml><?xml version="1.0" encoding="utf-8"?>
<p:tagLst xmlns:p="http://schemas.openxmlformats.org/presentationml/2006/main">
  <p:tag name="MH" val="20170209134921"/>
  <p:tag name="MH_LIBRARY" val="GRAPHIC"/>
  <p:tag name="MH_ORDER" val="Chevron 72"/>
</p:tagLst>
</file>

<file path=ppt/tags/tag18.xml><?xml version="1.0" encoding="utf-8"?>
<p:tagLst xmlns:p="http://schemas.openxmlformats.org/presentationml/2006/main">
  <p:tag name="MH" val="20170209134921"/>
  <p:tag name="MH_LIBRARY" val="GRAPHIC"/>
  <p:tag name="MH_ORDER" val="文本框 69"/>
</p:tagLst>
</file>

<file path=ppt/tags/tag19.xml><?xml version="1.0" encoding="utf-8"?>
<p:tagLst xmlns:p="http://schemas.openxmlformats.org/presentationml/2006/main">
  <p:tag name="MH" val="20170209134921"/>
  <p:tag name="MH_LIBRARY" val="GRAPHIC"/>
  <p:tag name="MH_ORDER" val="Straight Connector 70"/>
</p:tagLst>
</file>

<file path=ppt/tags/tag2.xml><?xml version="1.0" encoding="utf-8"?>
<p:tagLst xmlns:p="http://schemas.openxmlformats.org/presentationml/2006/main">
  <p:tag name="MH" val="20170209134921"/>
  <p:tag name="MH_LIBRARY" val="GRAPHIC"/>
  <p:tag name="MH_ORDER" val="文本框 7"/>
</p:tagLst>
</file>

<file path=ppt/tags/tag20.xml><?xml version="1.0" encoding="utf-8"?>
<p:tagLst xmlns:p="http://schemas.openxmlformats.org/presentationml/2006/main">
  <p:tag name="MH" val="20170209134921"/>
  <p:tag name="MH_LIBRARY" val="GRAPHIC"/>
  <p:tag name="MH_ORDER" val="Chevron 72"/>
</p:tagLst>
</file>

<file path=ppt/tags/tag21.xml><?xml version="1.0" encoding="utf-8"?>
<p:tagLst xmlns:p="http://schemas.openxmlformats.org/presentationml/2006/main">
  <p:tag name="MH_CONTENTSID" val="351"/>
  <p:tag name="MH_SECTIONID" val="352,353,354,"/>
  <p:tag name="COMMONDATA" val="eyJoZGlkIjoiNmU5ZjUyNjAyYTc1MTdjZmJhNzQxYWJmOGJhMDM3OWUifQ=="/>
</p:tagLst>
</file>

<file path=ppt/tags/tag3.xml><?xml version="1.0" encoding="utf-8"?>
<p:tagLst xmlns:p="http://schemas.openxmlformats.org/presentationml/2006/main">
  <p:tag name="MH" val="20170209134921"/>
  <p:tag name="MH_LIBRARY" val="GRAPHIC"/>
  <p:tag name="MH_ORDER" val="Straight Connector 8"/>
</p:tagLst>
</file>

<file path=ppt/tags/tag4.xml><?xml version="1.0" encoding="utf-8"?>
<p:tagLst xmlns:p="http://schemas.openxmlformats.org/presentationml/2006/main">
  <p:tag name="MH" val="20170209134921"/>
  <p:tag name="MH_LIBRARY" val="GRAPHIC"/>
  <p:tag name="MH_ORDER" val="Chevron 47"/>
</p:tagLst>
</file>

<file path=ppt/tags/tag5.xml><?xml version="1.0" encoding="utf-8"?>
<p:tagLst xmlns:p="http://schemas.openxmlformats.org/presentationml/2006/main">
  <p:tag name="MH" val="20170209134921"/>
  <p:tag name="MH_LIBRARY" val="GRAPHIC"/>
  <p:tag name="MH_ORDER" val="文本框 61"/>
</p:tagLst>
</file>

<file path=ppt/tags/tag6.xml><?xml version="1.0" encoding="utf-8"?>
<p:tagLst xmlns:p="http://schemas.openxmlformats.org/presentationml/2006/main">
  <p:tag name="MH" val="20170209134921"/>
  <p:tag name="MH_LIBRARY" val="GRAPHIC"/>
  <p:tag name="MH_ORDER" val="Straight Connector 62"/>
</p:tagLst>
</file>

<file path=ppt/tags/tag7.xml><?xml version="1.0" encoding="utf-8"?>
<p:tagLst xmlns:p="http://schemas.openxmlformats.org/presentationml/2006/main">
  <p:tag name="MH" val="20170209134921"/>
  <p:tag name="MH_LIBRARY" val="GRAPHIC"/>
  <p:tag name="MH_ORDER" val="Chevron 64"/>
</p:tagLst>
</file>

<file path=ppt/tags/tag8.xml><?xml version="1.0" encoding="utf-8"?>
<p:tagLst xmlns:p="http://schemas.openxmlformats.org/presentationml/2006/main">
  <p:tag name="MH" val="20170209134921"/>
  <p:tag name="MH_LIBRARY" val="GRAPHIC"/>
  <p:tag name="MH_ORDER" val="文本框 65"/>
</p:tagLst>
</file>

<file path=ppt/tags/tag9.xml><?xml version="1.0" encoding="utf-8"?>
<p:tagLst xmlns:p="http://schemas.openxmlformats.org/presentationml/2006/main">
  <p:tag name="MH" val="20170209134921"/>
  <p:tag name="MH_LIBRARY" val="GRAPHIC"/>
  <p:tag name="MH_ORDER" val="Straight Connector 66"/>
</p:tagLst>
</file>

<file path=ppt/theme/theme1.xml><?xml version="1.0" encoding="utf-8"?>
<a:theme xmlns:a="http://schemas.openxmlformats.org/drawingml/2006/main" name="1_城市轨道交通运营管理">
  <a:themeElements>
    <a:clrScheme name="Default Design 2">
      <a:dk1>
        <a:srgbClr val="000000"/>
      </a:dk1>
      <a:lt1>
        <a:srgbClr val="FFFFFF"/>
      </a:lt1>
      <a:dk2>
        <a:srgbClr val="003399"/>
      </a:dk2>
      <a:lt2>
        <a:srgbClr val="C0C0C0"/>
      </a:lt2>
      <a:accent1>
        <a:srgbClr val="5E9CDA"/>
      </a:accent1>
      <a:accent2>
        <a:srgbClr val="93C052"/>
      </a:accent2>
      <a:accent3>
        <a:srgbClr val="FFFFFF"/>
      </a:accent3>
      <a:accent4>
        <a:srgbClr val="000000"/>
      </a:accent4>
      <a:accent5>
        <a:srgbClr val="B6CBEA"/>
      </a:accent5>
      <a:accent6>
        <a:srgbClr val="85AE49"/>
      </a:accent6>
      <a:hlink>
        <a:srgbClr val="FF9933"/>
      </a:hlink>
      <a:folHlink>
        <a:srgbClr val="855AD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142288"/>
        </a:dk2>
        <a:lt2>
          <a:srgbClr val="C0C0C0"/>
        </a:lt2>
        <a:accent1>
          <a:srgbClr val="39998E"/>
        </a:accent1>
        <a:accent2>
          <a:srgbClr val="14CAEE"/>
        </a:accent2>
        <a:accent3>
          <a:srgbClr val="FFFFFF"/>
        </a:accent3>
        <a:accent4>
          <a:srgbClr val="000000"/>
        </a:accent4>
        <a:accent5>
          <a:srgbClr val="AECAC6"/>
        </a:accent5>
        <a:accent6>
          <a:srgbClr val="11B7D8"/>
        </a:accent6>
        <a:hlink>
          <a:srgbClr val="8963E9"/>
        </a:hlink>
        <a:folHlink>
          <a:srgbClr val="3067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3399"/>
        </a:dk2>
        <a:lt2>
          <a:srgbClr val="C0C0C0"/>
        </a:lt2>
        <a:accent1>
          <a:srgbClr val="5E9CDA"/>
        </a:accent1>
        <a:accent2>
          <a:srgbClr val="93C052"/>
        </a:accent2>
        <a:accent3>
          <a:srgbClr val="FFFFFF"/>
        </a:accent3>
        <a:accent4>
          <a:srgbClr val="000000"/>
        </a:accent4>
        <a:accent5>
          <a:srgbClr val="B6CBEA"/>
        </a:accent5>
        <a:accent6>
          <a:srgbClr val="85AE49"/>
        </a:accent6>
        <a:hlink>
          <a:srgbClr val="FF9933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124458"/>
        </a:dk2>
        <a:lt2>
          <a:srgbClr val="C0C0C0"/>
        </a:lt2>
        <a:accent1>
          <a:srgbClr val="98C13D"/>
        </a:accent1>
        <a:accent2>
          <a:srgbClr val="40BAD2"/>
        </a:accent2>
        <a:accent3>
          <a:srgbClr val="FFFFFF"/>
        </a:accent3>
        <a:accent4>
          <a:srgbClr val="000000"/>
        </a:accent4>
        <a:accent5>
          <a:srgbClr val="CADDAF"/>
        </a:accent5>
        <a:accent6>
          <a:srgbClr val="39A8BE"/>
        </a:accent6>
        <a:hlink>
          <a:srgbClr val="715EE6"/>
        </a:hlink>
        <a:folHlink>
          <a:srgbClr val="238DD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城市轨道交通运营管理</Template>
  <TotalTime>0</TotalTime>
  <Words>967</Words>
  <Application>WPS 演示</Application>
  <PresentationFormat>全屏显示(16:9)</PresentationFormat>
  <Paragraphs>151</Paragraphs>
  <Slides>13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3" baseType="lpstr">
      <vt:lpstr>Arial</vt:lpstr>
      <vt:lpstr>宋体</vt:lpstr>
      <vt:lpstr>Wingdings</vt:lpstr>
      <vt:lpstr>微软雅黑</vt:lpstr>
      <vt:lpstr>华光魏体_CNKI</vt:lpstr>
      <vt:lpstr>Calibri</vt:lpstr>
      <vt:lpstr>黑体</vt:lpstr>
      <vt:lpstr>Verdana</vt:lpstr>
      <vt:lpstr>Arial Unicode MS</vt:lpstr>
      <vt:lpstr>1_城市轨道交通运营管理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城市轨道交通运营 安全管理</dc:title>
  <dc:creator>user</dc:creator>
  <cp:lastModifiedBy>黎明</cp:lastModifiedBy>
  <cp:revision>74</cp:revision>
  <dcterms:created xsi:type="dcterms:W3CDTF">2017-09-25T04:21:00Z</dcterms:created>
  <dcterms:modified xsi:type="dcterms:W3CDTF">2024-12-20T02:35:48Z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ACD8BA8BFEFF494DB6C4303D02481EED</vt:lpwstr>
  </property>
  <property fmtid="{D5CDD505-2E9C-101B-9397-08002B2CF9AE}" pid="3" name="KSOProductBuildVer">
    <vt:lpwstr>2052-12.1.0.19302</vt:lpwstr>
  </property>
</Properties>
</file>